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tags/tag2.xml" ContentType="application/vnd.openxmlformats-officedocument.presentationml.tags+xml"/>
  <Override PartName="/ppt/notesSlides/notesSlide2.xml" ContentType="application/vnd.openxmlformats-officedocument.presentationml.notesSlide+xml"/>
  <Override PartName="/ppt/tags/tag3.xml" ContentType="application/vnd.openxmlformats-officedocument.presentationml.tags+xml"/>
  <Override PartName="/ppt/notesSlides/notesSlide3.xml" ContentType="application/vnd.openxmlformats-officedocument.presentationml.notesSlide+xml"/>
  <Override PartName="/ppt/tags/tag4.xml" ContentType="application/vnd.openxmlformats-officedocument.presentationml.tags+xml"/>
  <Override PartName="/ppt/notesSlides/notesSlide4.xml" ContentType="application/vnd.openxmlformats-officedocument.presentationml.notesSlide+xml"/>
  <Override PartName="/ppt/tags/tag5.xml" ContentType="application/vnd.openxmlformats-officedocument.presentationml.tags+xml"/>
  <Override PartName="/ppt/notesSlides/notesSlide5.xml" ContentType="application/vnd.openxmlformats-officedocument.presentationml.notesSlide+xml"/>
  <Override PartName="/ppt/tags/tag6.xml" ContentType="application/vnd.openxmlformats-officedocument.presentationml.tags+xml"/>
  <Override PartName="/ppt/notesSlides/notesSlide6.xml" ContentType="application/vnd.openxmlformats-officedocument.presentationml.notesSlide+xml"/>
  <Override PartName="/ppt/tags/tag7.xml" ContentType="application/vnd.openxmlformats-officedocument.presentationml.tags+xml"/>
  <Override PartName="/ppt/notesSlides/notesSlide7.xml" ContentType="application/vnd.openxmlformats-officedocument.presentationml.notesSlide+xml"/>
  <Override PartName="/ppt/tags/tag8.xml" ContentType="application/vnd.openxmlformats-officedocument.presentationml.tags+xml"/>
  <Override PartName="/ppt/notesSlides/notesSlide8.xml" ContentType="application/vnd.openxmlformats-officedocument.presentationml.notesSlide+xml"/>
  <Override PartName="/ppt/tags/tag9.xml" ContentType="application/vnd.openxmlformats-officedocument.presentationml.tags+xml"/>
  <Override PartName="/ppt/notesSlides/notesSlide9.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10.xml" ContentType="application/vnd.openxmlformats-officedocument.presentationml.tags+xml"/>
  <Override PartName="/ppt/notesSlides/notesSlide10.xml" ContentType="application/vnd.openxmlformats-officedocument.presentationml.notesSlide+xml"/>
  <Override PartName="/ppt/tags/tag11.xml" ContentType="application/vnd.openxmlformats-officedocument.presentationml.tags+xml"/>
  <Override PartName="/ppt/notesSlides/notesSlide11.xml" ContentType="application/vnd.openxmlformats-officedocument.presentationml.notesSlide+xml"/>
  <Override PartName="/ppt/tags/tag12.xml" ContentType="application/vnd.openxmlformats-officedocument.presentationml.tags+xml"/>
  <Override PartName="/ppt/notesSlides/notesSlide12.xml" ContentType="application/vnd.openxmlformats-officedocument.presentationml.notesSlide+xml"/>
  <Override PartName="/ppt/tags/tag13.xml" ContentType="application/vnd.openxmlformats-officedocument.presentationml.tags+xml"/>
  <Override PartName="/ppt/notesSlides/notesSlide13.xml" ContentType="application/vnd.openxmlformats-officedocument.presentationml.notesSlide+xml"/>
  <Override PartName="/ppt/tags/tag14.xml" ContentType="application/vnd.openxmlformats-officedocument.presentationml.tags+xml"/>
  <Override PartName="/ppt/notesSlides/notesSlide14.xml" ContentType="application/vnd.openxmlformats-officedocument.presentationml.notesSlide+xml"/>
  <Override PartName="/ppt/tags/tag15.xml" ContentType="application/vnd.openxmlformats-officedocument.presentationml.tags+xml"/>
  <Override PartName="/ppt/notesSlides/notesSlide15.xml" ContentType="application/vnd.openxmlformats-officedocument.presentationml.notesSlide+xml"/>
  <Override PartName="/ppt/tags/tag16.xml" ContentType="application/vnd.openxmlformats-officedocument.presentationml.tags+xml"/>
  <Override PartName="/ppt/notesSlides/notesSlide16.xml" ContentType="application/vnd.openxmlformats-officedocument.presentationml.notesSlide+xml"/>
  <Override PartName="/ppt/tags/tag17.xml" ContentType="application/vnd.openxmlformats-officedocument.presentationml.tags+xml"/>
  <Override PartName="/ppt/notesSlides/notesSlide17.xml" ContentType="application/vnd.openxmlformats-officedocument.presentationml.notesSlide+xml"/>
  <Override PartName="/ppt/tags/tag18.xml" ContentType="application/vnd.openxmlformats-officedocument.presentationml.tags+xml"/>
  <Override PartName="/ppt/notesSlides/notesSlide18.xml" ContentType="application/vnd.openxmlformats-officedocument.presentationml.notesSlide+xml"/>
  <Override PartName="/ppt/tags/tag19.xml" ContentType="application/vnd.openxmlformats-officedocument.presentationml.tags+xml"/>
  <Override PartName="/ppt/notesSlides/notesSlide19.xml" ContentType="application/vnd.openxmlformats-officedocument.presentationml.notesSlide+xml"/>
  <Override PartName="/ppt/tags/tag20.xml" ContentType="application/vnd.openxmlformats-officedocument.presentationml.tags+xml"/>
  <Override PartName="/ppt/notesSlides/notesSlide20.xml" ContentType="application/vnd.openxmlformats-officedocument.presentationml.notesSlide+xml"/>
  <Override PartName="/ppt/tags/tag21.xml" ContentType="application/vnd.openxmlformats-officedocument.presentationml.tags+xml"/>
  <Override PartName="/ppt/notesSlides/notesSlide21.xml" ContentType="application/vnd.openxmlformats-officedocument.presentationml.notesSlide+xml"/>
  <Override PartName="/ppt/tags/tag22.xml" ContentType="application/vnd.openxmlformats-officedocument.presentationml.tags+xml"/>
  <Override PartName="/ppt/notesSlides/notesSlide22.xml" ContentType="application/vnd.openxmlformats-officedocument.presentationml.notesSlide+xml"/>
  <Override PartName="/ppt/tags/tag23.xml" ContentType="application/vnd.openxmlformats-officedocument.presentationml.tags+xml"/>
  <Override PartName="/ppt/notesSlides/notesSlide23.xml" ContentType="application/vnd.openxmlformats-officedocument.presentationml.notesSlide+xml"/>
  <Override PartName="/ppt/tags/tag24.xml" ContentType="application/vnd.openxmlformats-officedocument.presentationml.tags+xml"/>
  <Override PartName="/ppt/notesSlides/notesSlide24.xml" ContentType="application/vnd.openxmlformats-officedocument.presentationml.notesSlide+xml"/>
  <Override PartName="/ppt/tags/tag25.xml" ContentType="application/vnd.openxmlformats-officedocument.presentationml.tags+xml"/>
  <Override PartName="/ppt/notesSlides/notesSlide25.xml" ContentType="application/vnd.openxmlformats-officedocument.presentationml.notesSlide+xml"/>
  <Override PartName="/ppt/tags/tag26.xml" ContentType="application/vnd.openxmlformats-officedocument.presentationml.tags+xml"/>
  <Override PartName="/ppt/notesSlides/notesSlide26.xml" ContentType="application/vnd.openxmlformats-officedocument.presentationml.notesSlide+xml"/>
  <Override PartName="/ppt/tags/tag27.xml" ContentType="application/vnd.openxmlformats-officedocument.presentationml.tags+xml"/>
  <Override PartName="/ppt/notesSlides/notesSlide27.xml" ContentType="application/vnd.openxmlformats-officedocument.presentationml.notesSlide+xml"/>
  <Override PartName="/ppt/tags/tag28.xml" ContentType="application/vnd.openxmlformats-officedocument.presentationml.tags+xml"/>
  <Override PartName="/ppt/notesSlides/notesSlide28.xml" ContentType="application/vnd.openxmlformats-officedocument.presentationml.notesSlide+xml"/>
  <Override PartName="/ppt/tags/tag29.xml" ContentType="application/vnd.openxmlformats-officedocument.presentationml.tags+xml"/>
  <Override PartName="/ppt/notesSlides/notesSlide29.xml" ContentType="application/vnd.openxmlformats-officedocument.presentationml.notesSlide+xml"/>
  <Override PartName="/ppt/tags/tag30.xml" ContentType="application/vnd.openxmlformats-officedocument.presentationml.tags+xml"/>
  <Override PartName="/ppt/notesSlides/notesSlide30.xml" ContentType="application/vnd.openxmlformats-officedocument.presentationml.notesSlide+xml"/>
  <Override PartName="/ppt/tags/tag31.xml" ContentType="application/vnd.openxmlformats-officedocument.presentationml.tags+xml"/>
  <Override PartName="/ppt/notesSlides/notesSlide31.xml" ContentType="application/vnd.openxmlformats-officedocument.presentationml.notesSlide+xml"/>
  <Override PartName="/ppt/tags/tag32.xml" ContentType="application/vnd.openxmlformats-officedocument.presentationml.tags+xml"/>
  <Override PartName="/ppt/notesSlides/notesSlide32.xml" ContentType="application/vnd.openxmlformats-officedocument.presentationml.notesSlide+xml"/>
  <Override PartName="/ppt/tags/tag33.xml" ContentType="application/vnd.openxmlformats-officedocument.presentationml.tags+xml"/>
  <Override PartName="/ppt/notesSlides/notesSlide33.xml" ContentType="application/vnd.openxmlformats-officedocument.presentationml.notesSlide+xml"/>
  <Override PartName="/ppt/tags/tag34.xml" ContentType="application/vnd.openxmlformats-officedocument.presentationml.tags+xml"/>
  <Override PartName="/ppt/notesSlides/notesSlide34.xml" ContentType="application/vnd.openxmlformats-officedocument.presentationml.notesSlide+xml"/>
  <Override PartName="/ppt/tags/tag35.xml" ContentType="application/vnd.openxmlformats-officedocument.presentationml.tags+xml"/>
  <Override PartName="/ppt/notesSlides/notesSlide35.xml" ContentType="application/vnd.openxmlformats-officedocument.presentationml.notesSlide+xml"/>
  <Override PartName="/ppt/tags/tag36.xml" ContentType="application/vnd.openxmlformats-officedocument.presentationml.tags+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Lst>
  <p:notesMasterIdLst>
    <p:notesMasterId r:id="rId42"/>
  </p:notesMasterIdLst>
  <p:sldIdLst>
    <p:sldId id="256" r:id="rId2"/>
    <p:sldId id="259" r:id="rId3"/>
    <p:sldId id="347" r:id="rId4"/>
    <p:sldId id="287" r:id="rId5"/>
    <p:sldId id="356" r:id="rId6"/>
    <p:sldId id="349" r:id="rId7"/>
    <p:sldId id="260" r:id="rId8"/>
    <p:sldId id="372" r:id="rId9"/>
    <p:sldId id="348" r:id="rId10"/>
    <p:sldId id="374" r:id="rId11"/>
    <p:sldId id="350" r:id="rId12"/>
    <p:sldId id="352" r:id="rId13"/>
    <p:sldId id="353" r:id="rId14"/>
    <p:sldId id="354" r:id="rId15"/>
    <p:sldId id="357" r:id="rId16"/>
    <p:sldId id="355" r:id="rId17"/>
    <p:sldId id="358" r:id="rId18"/>
    <p:sldId id="359" r:id="rId19"/>
    <p:sldId id="383" r:id="rId20"/>
    <p:sldId id="360" r:id="rId21"/>
    <p:sldId id="366" r:id="rId22"/>
    <p:sldId id="377" r:id="rId23"/>
    <p:sldId id="361" r:id="rId24"/>
    <p:sldId id="387" r:id="rId25"/>
    <p:sldId id="385" r:id="rId26"/>
    <p:sldId id="388" r:id="rId27"/>
    <p:sldId id="362" r:id="rId28"/>
    <p:sldId id="378" r:id="rId29"/>
    <p:sldId id="379" r:id="rId30"/>
    <p:sldId id="380" r:id="rId31"/>
    <p:sldId id="363" r:id="rId32"/>
    <p:sldId id="368" r:id="rId33"/>
    <p:sldId id="365" r:id="rId34"/>
    <p:sldId id="382" r:id="rId35"/>
    <p:sldId id="381" r:id="rId36"/>
    <p:sldId id="391" r:id="rId37"/>
    <p:sldId id="371" r:id="rId38"/>
    <p:sldId id="389" r:id="rId39"/>
    <p:sldId id="390" r:id="rId40"/>
    <p:sldId id="320" r:id="rId41"/>
  </p:sldIdLst>
  <p:sldSz cx="9144000" cy="5143500" type="screen16x9"/>
  <p:notesSz cx="6858000" cy="9144000"/>
  <p:embeddedFontLst>
    <p:embeddedFont>
      <p:font typeface="Crimson Text" panose="020B0604020202020204" charset="0"/>
      <p:regular r:id="rId43"/>
      <p:bold r:id="rId44"/>
      <p:italic r:id="rId45"/>
      <p:boldItalic r:id="rId46"/>
    </p:embeddedFont>
    <p:embeddedFont>
      <p:font typeface="Merriweather" panose="00000500000000000000" pitchFamily="2" charset="0"/>
      <p:regular r:id="rId47"/>
      <p:bold r:id="rId48"/>
      <p:italic r:id="rId49"/>
      <p:boldItalic r:id="rId50"/>
    </p:embeddedFont>
    <p:embeddedFont>
      <p:font typeface="Merriweather Light" panose="00000400000000000000" pitchFamily="2" charset="0"/>
      <p:regular r:id="rId51"/>
      <p:bold r:id="rId52"/>
      <p:italic r:id="rId53"/>
      <p:boldItalic r:id="rId54"/>
    </p:embeddedFont>
    <p:embeddedFont>
      <p:font typeface="Montserrat" panose="00000500000000000000" pitchFamily="2" charset="0"/>
      <p:regular r:id="rId55"/>
      <p:bold r:id="rId56"/>
      <p:italic r:id="rId57"/>
      <p:boldItalic r:id="rId58"/>
    </p:embeddedFont>
    <p:embeddedFont>
      <p:font typeface="Open Sans" panose="020B0606030504020204" pitchFamily="34" charset="0"/>
      <p:regular r:id="rId59"/>
      <p:bold r:id="rId60"/>
      <p:italic r:id="rId61"/>
      <p:boldItalic r:id="rId62"/>
    </p:embeddedFont>
    <p:embeddedFont>
      <p:font typeface="Vidaloka" panose="020B0604020202020204" charset="0"/>
      <p:regular r:id="rId63"/>
    </p:embeddedFont>
    <p:embeddedFont>
      <p:font typeface="Vijaya" panose="02020604020202020204" pitchFamily="18" charset="0"/>
      <p:regular r:id="rId64"/>
      <p:bold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D5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A3A7106-A7BB-41C9-A942-983A907F8F44}">
  <a:tblStyle styleId="{8A3A7106-A7BB-41C9-A942-983A907F8F4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65"/>
    <p:restoredTop sz="67426"/>
  </p:normalViewPr>
  <p:slideViewPr>
    <p:cSldViewPr snapToGrid="0">
      <p:cViewPr varScale="1">
        <p:scale>
          <a:sx n="144" d="100"/>
          <a:sy n="144" d="100"/>
        </p:scale>
        <p:origin x="5106"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notesMaster" Target="notesMasters/notesMaster1.xml"/><Relationship Id="rId47" Type="http://schemas.openxmlformats.org/officeDocument/2006/relationships/font" Target="fonts/font5.fntdata"/><Relationship Id="rId63" Type="http://schemas.openxmlformats.org/officeDocument/2006/relationships/font" Target="fonts/font21.fntdata"/><Relationship Id="rId68"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8" Type="http://schemas.openxmlformats.org/officeDocument/2006/relationships/font" Target="fonts/font16.fntdata"/><Relationship Id="rId66"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font" Target="fonts/font19.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font" Target="fonts/font14.fntdata"/><Relationship Id="rId64" Type="http://schemas.openxmlformats.org/officeDocument/2006/relationships/font" Target="fonts/font22.fntdata"/><Relationship Id="rId69"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59" Type="http://schemas.openxmlformats.org/officeDocument/2006/relationships/font" Target="fonts/font17.fntdata"/><Relationship Id="rId67"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2.fntdata"/><Relationship Id="rId62"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font" Target="fonts/font15.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60" Type="http://schemas.openxmlformats.org/officeDocument/2006/relationships/font" Target="fonts/font18.fntdata"/><Relationship Id="rId65" Type="http://schemas.openxmlformats.org/officeDocument/2006/relationships/font" Target="fonts/font23.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font" Target="fonts/font8.fntdata"/><Relationship Id="rId55" Type="http://schemas.openxmlformats.org/officeDocument/2006/relationships/font" Target="fonts/font13.fntdata"/></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6736893044619422"/>
          <c:y val="9.8879429133858249E-2"/>
          <c:w val="0.81319881889763779"/>
          <c:h val="0.70707874015748029"/>
        </c:manualLayout>
      </c:layout>
      <c:barChart>
        <c:barDir val="bar"/>
        <c:grouping val="clustered"/>
        <c:varyColors val="0"/>
        <c:ser>
          <c:idx val="0"/>
          <c:order val="0"/>
          <c:tx>
            <c:strRef>
              <c:f>Sheet1!$B$1</c:f>
              <c:strCache>
                <c:ptCount val="1"/>
                <c:pt idx="0">
                  <c:v>GPS Outage</c:v>
                </c:pt>
              </c:strCache>
            </c:strRef>
          </c:tx>
          <c:spPr>
            <a:solidFill>
              <a:schemeClr val="accent1"/>
            </a:solidFill>
            <a:ln>
              <a:noFill/>
            </a:ln>
            <a:effectLst/>
          </c:spPr>
          <c:invertIfNegative val="0"/>
          <c:cat>
            <c:numRef>
              <c:f>Sheet1!$A$2:$A$5</c:f>
              <c:numCache>
                <c:formatCode>mmm\-yy</c:formatCode>
                <c:ptCount val="4"/>
                <c:pt idx="0">
                  <c:v>45231</c:v>
                </c:pt>
                <c:pt idx="1">
                  <c:v>45261</c:v>
                </c:pt>
                <c:pt idx="2">
                  <c:v>45292</c:v>
                </c:pt>
                <c:pt idx="3">
                  <c:v>45323</c:v>
                </c:pt>
              </c:numCache>
            </c:numRef>
          </c:cat>
          <c:val>
            <c:numRef>
              <c:f>Sheet1!$B$2:$B$5</c:f>
              <c:numCache>
                <c:formatCode>General</c:formatCode>
                <c:ptCount val="4"/>
                <c:pt idx="0">
                  <c:v>2870</c:v>
                </c:pt>
                <c:pt idx="1">
                  <c:v>3500</c:v>
                </c:pt>
                <c:pt idx="2">
                  <c:v>3190</c:v>
                </c:pt>
                <c:pt idx="3">
                  <c:v>3280</c:v>
                </c:pt>
              </c:numCache>
            </c:numRef>
          </c:val>
          <c:extLst>
            <c:ext xmlns:c16="http://schemas.microsoft.com/office/drawing/2014/chart" uri="{C3380CC4-5D6E-409C-BE32-E72D297353CC}">
              <c16:uniqueId val="{00000000-C356-D04C-BB79-4B40E8257E40}"/>
            </c:ext>
          </c:extLst>
        </c:ser>
        <c:dLbls>
          <c:showLegendKey val="0"/>
          <c:showVal val="0"/>
          <c:showCatName val="0"/>
          <c:showSerName val="0"/>
          <c:showPercent val="0"/>
          <c:showBubbleSize val="0"/>
        </c:dLbls>
        <c:gapWidth val="182"/>
        <c:axId val="1129475264"/>
        <c:axId val="1129471120"/>
      </c:barChart>
      <c:dateAx>
        <c:axId val="1129475264"/>
        <c:scaling>
          <c:orientation val="minMax"/>
        </c:scaling>
        <c:delete val="0"/>
        <c:axPos val="l"/>
        <c:numFmt formatCode="mmm\-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Vijaya" panose="02020604020202020204" pitchFamily="18" charset="0"/>
                <a:ea typeface="+mn-ea"/>
                <a:cs typeface="Vijaya" panose="02020604020202020204" pitchFamily="18" charset="0"/>
              </a:defRPr>
            </a:pPr>
            <a:endParaRPr lang="en-US"/>
          </a:p>
        </c:txPr>
        <c:crossAx val="1129471120"/>
        <c:crosses val="autoZero"/>
        <c:auto val="1"/>
        <c:lblOffset val="100"/>
        <c:baseTimeUnit val="months"/>
      </c:dateAx>
      <c:valAx>
        <c:axId val="112947112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294752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svg>
</file>

<file path=ppt/media/image12.png>
</file>

<file path=ppt/media/image13.sv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Today I want to present to you my research proposal on the issue of GPS-Spoofing in Aviation.</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7"/>
        <p:cNvGrpSpPr/>
        <p:nvPr/>
      </p:nvGrpSpPr>
      <p:grpSpPr>
        <a:xfrm>
          <a:off x="0" y="0"/>
          <a:ext cx="0" cy="0"/>
          <a:chOff x="0" y="0"/>
          <a:chExt cx="0" cy="0"/>
        </a:xfrm>
      </p:grpSpPr>
      <p:sp>
        <p:nvSpPr>
          <p:cNvPr id="658" name="Google Shape;658;gcf7a3c503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9" name="Google Shape;659;gcf7a3c503a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makes a total of 12,840 incidents between November 2023 and February 2024 for Qatar Airways alone. If we just take the top 10 airlines - based on number of countries served - into account, those numbers quickly balloon up to 385,200 incidents per calendar year.</a:t>
            </a:r>
            <a:endParaRPr dirty="0"/>
          </a:p>
        </p:txBody>
      </p:sp>
    </p:spTree>
    <p:extLst>
      <p:ext uri="{BB962C8B-B14F-4D97-AF65-F5344CB8AC3E}">
        <p14:creationId xmlns:p14="http://schemas.microsoft.com/office/powerpoint/2010/main" val="9874588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What is the solution to such a prevalent problem?</a:t>
            </a:r>
            <a:endParaRPr dirty="0"/>
          </a:p>
        </p:txBody>
      </p:sp>
    </p:spTree>
    <p:extLst>
      <p:ext uri="{BB962C8B-B14F-4D97-AF65-F5344CB8AC3E}">
        <p14:creationId xmlns:p14="http://schemas.microsoft.com/office/powerpoint/2010/main" val="22963580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Or, to rephrase it - How can GPS-Spoofing be prevented?</a:t>
            </a:r>
            <a:endParaRPr dirty="0"/>
          </a:p>
        </p:txBody>
      </p:sp>
    </p:spTree>
    <p:extLst>
      <p:ext uri="{BB962C8B-B14F-4D97-AF65-F5344CB8AC3E}">
        <p14:creationId xmlns:p14="http://schemas.microsoft.com/office/powerpoint/2010/main" val="3662024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Or rather, how can it be mitigated?</a:t>
            </a:r>
            <a:endParaRPr dirty="0"/>
          </a:p>
        </p:txBody>
      </p:sp>
    </p:spTree>
    <p:extLst>
      <p:ext uri="{BB962C8B-B14F-4D97-AF65-F5344CB8AC3E}">
        <p14:creationId xmlns:p14="http://schemas.microsoft.com/office/powerpoint/2010/main" val="1190675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more importantly, how can we do so without incurring high costs?</a:t>
            </a:r>
            <a:endParaRPr dirty="0"/>
          </a:p>
        </p:txBody>
      </p:sp>
    </p:spTree>
    <p:extLst>
      <p:ext uri="{BB962C8B-B14F-4D97-AF65-F5344CB8AC3E}">
        <p14:creationId xmlns:p14="http://schemas.microsoft.com/office/powerpoint/2010/main" val="38441615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brings us to the research question.</a:t>
            </a:r>
            <a:endParaRPr dirty="0"/>
          </a:p>
        </p:txBody>
      </p:sp>
    </p:spTree>
    <p:extLst>
      <p:ext uri="{BB962C8B-B14F-4D97-AF65-F5344CB8AC3E}">
        <p14:creationId xmlns:p14="http://schemas.microsoft.com/office/powerpoint/2010/main" val="28776423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Where are we? Experimenting how inexpensive technology can mitigate GPS-Spoofing.</a:t>
            </a:r>
            <a:endParaRPr dirty="0"/>
          </a:p>
        </p:txBody>
      </p:sp>
    </p:spTree>
    <p:extLst>
      <p:ext uri="{BB962C8B-B14F-4D97-AF65-F5344CB8AC3E}">
        <p14:creationId xmlns:p14="http://schemas.microsoft.com/office/powerpoint/2010/main" val="20594889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discuss the aims and objectives of this research project.</a:t>
            </a:r>
            <a:endParaRPr dirty="0"/>
          </a:p>
        </p:txBody>
      </p:sp>
    </p:spTree>
    <p:extLst>
      <p:ext uri="{BB962C8B-B14F-4D97-AF65-F5344CB8AC3E}">
        <p14:creationId xmlns:p14="http://schemas.microsoft.com/office/powerpoint/2010/main" val="25363952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cc7554a049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cc7554a049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aim of this project is to review current research on the topic, analyze how aircraft receive GPS signals, conduct surveys and interviews with aviation professionals to gather data, and to find a way to inexpensively mitigate GPS-Spoofing. Technology to fight against spoofing already exists, but it is mainly used by military forces because it is either classified or too expensive for civil aviation (Zhou et al., 2023). If there was a way to mitigate it using comparatively cheap hardware components, concepts, and software, this would be of large benefit to the civil aviation industry, both financially and for safety. Assessing and understanding the problem, therefore, is vital to my research. Once a concept has been identified and created, I can then build hardware and software prototypes to test my hypothesis. This is something I will touch upon again later when I will speak about artefacts. Ideally, this will result in a working prototype which could then be expanded upon in future research. If the prototype fails, the concept will persist and could, again, be expanded upon or refined in future research.</a:t>
            </a:r>
            <a:endParaRPr dirty="0"/>
          </a:p>
        </p:txBody>
      </p:sp>
    </p:spTree>
    <p:extLst>
      <p:ext uri="{BB962C8B-B14F-4D97-AF65-F5344CB8AC3E}">
        <p14:creationId xmlns:p14="http://schemas.microsoft.com/office/powerpoint/2010/main" val="257157336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cc7554a049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cc7554a049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achieve my goal, I will divide my project into individual objectives, or tasks, which will eventually lead me to my final milestone – a working solution for the problem at hand. As I will discuss later when I talk about the timeline, there will be three main phases. A research phase, an artefact creation phase, and a reporting phase. The research phase will consist of performing a literature search, selecting key literature, and performing a literature review. It will also include selecting primary sources, selecting querying methods, and gathering data from said primary sources. All of this data will form a thorough research of the background and current academic and professional opinion, amongst other data. The artefact creation phase, as the name suggests, will be the phase in which a mitigation for the problem will be researched, designed, tested, and built. The reporting phase will combine the background research, data gathered during the design, build, and testing of the artefact, to form the final thesis paper. I will discuss the individual objectives in more detail in the timeline chapter of this presentation.</a:t>
            </a:r>
            <a:endParaRPr dirty="0"/>
          </a:p>
        </p:txBody>
      </p:sp>
    </p:spTree>
    <p:extLst>
      <p:ext uri="{BB962C8B-B14F-4D97-AF65-F5344CB8AC3E}">
        <p14:creationId xmlns:p14="http://schemas.microsoft.com/office/powerpoint/2010/main" val="39642890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105aad17dc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105aad17dc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presentation is split into 9 parts. First, I will talk about the background of my research problem to give a little bit of context. Secondly, I will discuss my research question and the purpose of it. Then I will present the aims and objectives of my research, as well as key literature related to the topic and data sources. Following that, I will discuss my research design and the sources I am planning to use to support the development of my artefact. Point Nr. 6 will be a risk assessment and possible mitigations for risks involved in this project.</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Next, let us look into key literature and sources.</a:t>
            </a:r>
            <a:endParaRPr dirty="0"/>
          </a:p>
        </p:txBody>
      </p:sp>
    </p:spTree>
    <p:extLst>
      <p:ext uri="{BB962C8B-B14F-4D97-AF65-F5344CB8AC3E}">
        <p14:creationId xmlns:p14="http://schemas.microsoft.com/office/powerpoint/2010/main" val="39332303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Let’s discuss primary sources. </a:t>
            </a:r>
          </a:p>
          <a:p>
            <a:r>
              <a:rPr lang="en-US" dirty="0"/>
              <a:t>First up we have Qatar Airways, who are the national carrier of the State of Qatar. They will provide valuable insights into how they are affected by GPS-Spoofing, what their current strategies against it are, and what their opinion on the proposed solution is. </a:t>
            </a:r>
          </a:p>
          <a:p>
            <a:r>
              <a:rPr lang="en-US" dirty="0"/>
              <a:t>Secondly, we have the Qatari Civil Aviation Authority, who will provide data on how air traffic control is affected by GPS-Spoofing, allowing me to clearly define the impact of this threat on air traffic control.</a:t>
            </a:r>
          </a:p>
          <a:p>
            <a:r>
              <a:rPr lang="en-US" dirty="0"/>
              <a:t>Up next, we have Hamad International Airport. As aircraft are often affected by GPS-Spoofing after take-off, I will be able to gather data directly from the airport itself regarding frequency of occurrence, reports, and any technology or procedures currently employed against GPS-Spoofing.</a:t>
            </a:r>
          </a:p>
          <a:p>
            <a:r>
              <a:rPr lang="en-US" dirty="0"/>
              <a:t>Then, there is ICAO, the international air traffic organization. ICAO holds frequent conferences and publishes reports on current issues within aviation, including cybersecurity issues. </a:t>
            </a:r>
          </a:p>
          <a:p>
            <a:r>
              <a:rPr lang="en-US" dirty="0"/>
              <a:t>Next, we have </a:t>
            </a:r>
            <a:r>
              <a:rPr lang="en-US" dirty="0" err="1"/>
              <a:t>MicroNav</a:t>
            </a:r>
            <a:r>
              <a:rPr lang="en-US" dirty="0"/>
              <a:t> and UFA, who are the two major global air traffic simulation providers. If any simulations are needed to prove a concept or gather additional data, I can conduct simulations using their simulators or query their subject-matter experts. </a:t>
            </a:r>
          </a:p>
          <a:p>
            <a:r>
              <a:rPr lang="en-US" dirty="0"/>
              <a:t>Up next, we have </a:t>
            </a:r>
            <a:r>
              <a:rPr lang="en-US" dirty="0" err="1"/>
              <a:t>Frequentis</a:t>
            </a:r>
            <a:r>
              <a:rPr lang="en-US" dirty="0"/>
              <a:t>. Next to many other sectors, </a:t>
            </a:r>
            <a:r>
              <a:rPr lang="en-US" dirty="0" err="1"/>
              <a:t>Frequentis</a:t>
            </a:r>
            <a:r>
              <a:rPr lang="en-US" dirty="0"/>
              <a:t> are a major player in Air Traffic Management technology. They will be able to provide input on the feasibility of the concept which I will develop, as well as give guidance and feedback on prototypes.</a:t>
            </a:r>
          </a:p>
          <a:p>
            <a:r>
              <a:rPr lang="en-US" dirty="0"/>
              <a:t>Lastly, we have IATA, the international air transport association. Similarly to ICAO, and often in collaboration with them, they hold conferences and publish reports on aviation, air traffic control, and air traffic management. They will be a valuable source for statistical data, reports, case studies, and interviews.</a:t>
            </a:r>
          </a:p>
        </p:txBody>
      </p:sp>
    </p:spTree>
    <p:extLst>
      <p:ext uri="{BB962C8B-B14F-4D97-AF65-F5344CB8AC3E}">
        <p14:creationId xmlns:p14="http://schemas.microsoft.com/office/powerpoint/2010/main" val="37119304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 is a lot of literature on the topic, however, most of it focuses on the effects GPS-Spoofing has on UAV’s. Regardless of this fact, these articles and conference papers still contain a lot of information, research, and data that will be useful for this project. Furthermore, presentations and documents released by IATA, the International Air Transport Association, and ICAO, the International Civil Aviation Organization, are highly relevant for this project and will be one of the main areas of focus for my research. The sources mentioned here will provide a sound foundation for theories and concepts on how to tackle GPS Spoofing. They will provide data on concepts that were already researched, tried, and deemed implausible. Furthermore, they will provide data on the main impacts of GPS Spoofing in aviation currently, as well as provide statistical data on the extent this issue affects air traffic.</a:t>
            </a:r>
            <a:endParaRPr dirty="0"/>
          </a:p>
        </p:txBody>
      </p:sp>
    </p:spTree>
    <p:extLst>
      <p:ext uri="{BB962C8B-B14F-4D97-AF65-F5344CB8AC3E}">
        <p14:creationId xmlns:p14="http://schemas.microsoft.com/office/powerpoint/2010/main" val="236494118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Next up, I will talk about the design of my research.</a:t>
            </a:r>
            <a:endParaRPr dirty="0"/>
          </a:p>
        </p:txBody>
      </p:sp>
    </p:spTree>
    <p:extLst>
      <p:ext uri="{BB962C8B-B14F-4D97-AF65-F5344CB8AC3E}">
        <p14:creationId xmlns:p14="http://schemas.microsoft.com/office/powerpoint/2010/main" val="14369365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cc7554a049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cc7554a049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build a strong foundation for the project, as well as to gather as much valuable data as possible, I will employ both quantitative and qualitative research methods. On the quantitative side, I will conduct experimental research, especially in the artefact creation phase. This will include running tests with spoofed signals from various angles and using encryption or signed signals to verify integrity, among others. Furthermore, I will use statistical analysis on the data I gathered during the literature review and surveys, to apply my theories and hypothesis on datasets larger than my samples.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literature review, however, doesn’t only fall into the quantitative side of research. According to Carrion-</a:t>
            </a:r>
            <a:r>
              <a:rPr lang="en-US" dirty="0" err="1"/>
              <a:t>Torro</a:t>
            </a:r>
            <a:r>
              <a:rPr lang="en-US" dirty="0"/>
              <a:t> et al. (2022), literature reviews can encompass both qualitative and quantitative aspects. Furthermore, on the qualitative side, I will make use of case studies, to study individual instances of GPS-Spoofing, and use both surveys and expert interviews to query my primary sources on the topic.</a:t>
            </a:r>
            <a:endParaRPr dirty="0"/>
          </a:p>
        </p:txBody>
      </p:sp>
    </p:spTree>
    <p:extLst>
      <p:ext uri="{BB962C8B-B14F-4D97-AF65-F5344CB8AC3E}">
        <p14:creationId xmlns:p14="http://schemas.microsoft.com/office/powerpoint/2010/main" val="12912544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Design Science Research Paradigm has its roots in engineering and is fundamentally a problem-solving paradigm (</a:t>
            </a:r>
            <a:r>
              <a:rPr lang="en-US" dirty="0" err="1"/>
              <a:t>Vom</a:t>
            </a:r>
            <a:r>
              <a:rPr lang="en-US" dirty="0"/>
              <a:t> </a:t>
            </a:r>
            <a:r>
              <a:rPr lang="en-US" dirty="0" err="1"/>
              <a:t>Brocke</a:t>
            </a:r>
            <a:r>
              <a:rPr lang="en-US" dirty="0"/>
              <a:t> et al., 2020). The Design Science Research Paradigm, or ”DSR” for short, involves the following steps:</a:t>
            </a:r>
            <a:br>
              <a:rPr lang="en-US" dirty="0"/>
            </a:br>
            <a:endParaRPr lang="en-US" dirty="0"/>
          </a:p>
          <a:p>
            <a:pPr marL="457200" indent="-298450"/>
            <a:r>
              <a:rPr lang="en-US" b="1" dirty="0"/>
              <a:t>Problem Identification</a:t>
            </a:r>
            <a:r>
              <a:rPr lang="en-US" b="0" dirty="0"/>
              <a:t>, where you clearly outline the problem you are trying to address.</a:t>
            </a:r>
          </a:p>
          <a:p>
            <a:pPr marL="457200" indent="-298450"/>
            <a:r>
              <a:rPr lang="en-US" b="1" dirty="0"/>
              <a:t>Objectives of a Solution</a:t>
            </a:r>
            <a:r>
              <a:rPr lang="en-US" b="0" dirty="0"/>
              <a:t>, where you outline what your system aims to achieve</a:t>
            </a:r>
          </a:p>
          <a:p>
            <a:pPr marL="457200" indent="-298450"/>
            <a:r>
              <a:rPr lang="en-US" b="1" dirty="0"/>
              <a:t>Design and Development</a:t>
            </a:r>
            <a:r>
              <a:rPr lang="en-US" b="0" dirty="0"/>
              <a:t>, which involves the actual creation of your artefact or system</a:t>
            </a:r>
          </a:p>
          <a:p>
            <a:pPr marL="457200" indent="-298450"/>
            <a:r>
              <a:rPr lang="en-US" b="1" dirty="0"/>
              <a:t>Demonstration</a:t>
            </a:r>
            <a:r>
              <a:rPr lang="en-US" b="0" dirty="0"/>
              <a:t>, which shows how the system works in real-life or in a simulated environment</a:t>
            </a:r>
          </a:p>
          <a:p>
            <a:pPr marL="457200" indent="-298450"/>
            <a:r>
              <a:rPr lang="en-US" b="1" dirty="0"/>
              <a:t>Evaluation</a:t>
            </a:r>
            <a:r>
              <a:rPr lang="en-US" b="0" dirty="0"/>
              <a:t>, where you address how well the system meets your objectives through tests and feedback, and</a:t>
            </a:r>
          </a:p>
          <a:p>
            <a:pPr marL="457200" indent="-298450"/>
            <a:r>
              <a:rPr lang="en-US" b="1" dirty="0"/>
              <a:t>Communication</a:t>
            </a:r>
            <a:r>
              <a:rPr lang="en-US" b="0" dirty="0"/>
              <a:t>, where you document and present your findings.</a:t>
            </a:r>
          </a:p>
          <a:p>
            <a:pPr marL="457200" indent="-298450"/>
            <a:endParaRPr lang="en-US" b="0" dirty="0"/>
          </a:p>
          <a:p>
            <a:pPr marL="158750" indent="0">
              <a:buNone/>
            </a:pPr>
            <a:r>
              <a:rPr lang="en-US" b="0" dirty="0"/>
              <a:t>Overall, this aligns well with my timeline and phased approach, which I will demonstrate shortly.</a:t>
            </a:r>
            <a:endParaRPr lang="en-US" b="1" dirty="0"/>
          </a:p>
        </p:txBody>
      </p:sp>
    </p:spTree>
    <p:extLst>
      <p:ext uri="{BB962C8B-B14F-4D97-AF65-F5344CB8AC3E}">
        <p14:creationId xmlns:p14="http://schemas.microsoft.com/office/powerpoint/2010/main" val="29846782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b="0" dirty="0"/>
              <a:t>Although it is traditionally more of a software development methodology (Otero et al., 2020), I will use an Agile-DSR hybrid approach, allowing me to go from one phase into the next, without restricting myself to this order, meaning, during the creation of my artefact, if I find that I forgot to research something, I can go back to research without risking project delays, as I have incorporated an agile approach into my timeline, allowing for re-testing and re-work at any point in the project.</a:t>
            </a:r>
          </a:p>
        </p:txBody>
      </p:sp>
    </p:spTree>
    <p:extLst>
      <p:ext uri="{BB962C8B-B14F-4D97-AF65-F5344CB8AC3E}">
        <p14:creationId xmlns:p14="http://schemas.microsoft.com/office/powerpoint/2010/main" val="8382441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Next, we move on to ethical considerations and risk assessment.</a:t>
            </a:r>
            <a:endParaRPr dirty="0"/>
          </a:p>
        </p:txBody>
      </p:sp>
    </p:spTree>
    <p:extLst>
      <p:ext uri="{BB962C8B-B14F-4D97-AF65-F5344CB8AC3E}">
        <p14:creationId xmlns:p14="http://schemas.microsoft.com/office/powerpoint/2010/main" val="27229680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When it comes to ethical considerations, there are a few things which will have to be followed:</a:t>
            </a:r>
          </a:p>
          <a:p>
            <a:pPr marL="171450" lvl="0" indent="-171450" algn="l" rtl="0">
              <a:spcBef>
                <a:spcPts val="0"/>
              </a:spcBef>
              <a:spcAft>
                <a:spcPts val="0"/>
              </a:spcAft>
              <a:buFontTx/>
              <a:buChar char="-"/>
            </a:pPr>
            <a:r>
              <a:rPr lang="en-US" dirty="0"/>
              <a:t>Firstly, “People &amp; Participants”. I will ensure that anybody who will be interviewed in any capacity is at least 18 years of age. Furthermore, prior to recording interviews in any form, participants will be asked for consent. On the request of participants, reports or notes will be anonymized, which I will further discuss in the ”Data” section.</a:t>
            </a:r>
          </a:p>
          <a:p>
            <a:pPr marL="171450" lvl="0" indent="-171450" algn="l" rtl="0">
              <a:spcBef>
                <a:spcPts val="0"/>
              </a:spcBef>
              <a:spcAft>
                <a:spcPts val="0"/>
              </a:spcAft>
              <a:buFontTx/>
              <a:buChar char="-"/>
            </a:pPr>
            <a:r>
              <a:rPr lang="en-US" dirty="0"/>
              <a:t>Secondly, ”Codes of Ethics”. As a computing professional, I will adhere to the BCS Code of Conduct (BCS, N.D.) throughout my project.</a:t>
            </a:r>
          </a:p>
          <a:p>
            <a:pPr marL="171450" lvl="0" indent="-171450" algn="l" rtl="0">
              <a:spcBef>
                <a:spcPts val="0"/>
              </a:spcBef>
              <a:spcAft>
                <a:spcPts val="0"/>
              </a:spcAft>
              <a:buFontTx/>
              <a:buChar char="-"/>
            </a:pPr>
            <a:r>
              <a:rPr lang="en-US" dirty="0"/>
              <a:t>Next, “Data”. Any data gathered throughout the project will be stored either in digital form on a password-protected computer, or physically in a locked safe, until they are digitized. Once they are digitized, the paper copies will be destroyed. Overall, my research will adhere to GPDR (GPDR, N.D.) regulation.</a:t>
            </a:r>
          </a:p>
          <a:p>
            <a:pPr marL="171450" lvl="0" indent="-171450" algn="l" rtl="0">
              <a:spcBef>
                <a:spcPts val="0"/>
              </a:spcBef>
              <a:spcAft>
                <a:spcPts val="0"/>
              </a:spcAft>
              <a:buFontTx/>
              <a:buChar char="-"/>
            </a:pPr>
            <a:r>
              <a:rPr lang="en-US" dirty="0"/>
              <a:t>Finally, ”Artefacts”. I will discuss about the artefacts further in the risk assessment section of this presentation. However, I do want to mention that precautions will be taken that none of the development work on the artefact will have negative impacts on other systems or data.</a:t>
            </a:r>
            <a:endParaRPr dirty="0"/>
          </a:p>
        </p:txBody>
      </p:sp>
    </p:spTree>
    <p:extLst>
      <p:ext uri="{BB962C8B-B14F-4D97-AF65-F5344CB8AC3E}">
        <p14:creationId xmlns:p14="http://schemas.microsoft.com/office/powerpoint/2010/main" val="18580366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cc7554a049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cc7554a049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There are 10 main risks which I will consider. First, let me talk about those which other researchers have already mentioned in their studies on GPS signals:</a:t>
            </a:r>
          </a:p>
          <a:p>
            <a:pPr marL="228600" lvl="0" indent="-228600" algn="l" rtl="0">
              <a:spcBef>
                <a:spcPts val="0"/>
              </a:spcBef>
              <a:spcAft>
                <a:spcPts val="0"/>
              </a:spcAft>
              <a:buAutoNum type="arabicPeriod"/>
            </a:pPr>
            <a:r>
              <a:rPr lang="en-US" b="1" dirty="0"/>
              <a:t>Multipath Interference (Huang et al., 2022): </a:t>
            </a:r>
            <a:r>
              <a:rPr lang="en-US" b="0" dirty="0"/>
              <a:t>Multipath Interference refers to errors in altitude estimation due to signal reflection. However, because I am not interested in the X and Y axis of the signal, but merely the Z axis, it is not a critical concern.</a:t>
            </a:r>
          </a:p>
          <a:p>
            <a:pPr marL="228600" lvl="0" indent="-228600" algn="l" rtl="0">
              <a:spcBef>
                <a:spcPts val="0"/>
              </a:spcBef>
              <a:spcAft>
                <a:spcPts val="0"/>
              </a:spcAft>
              <a:buAutoNum type="arabicPeriod"/>
            </a:pPr>
            <a:r>
              <a:rPr lang="en-US" b="1" dirty="0"/>
              <a:t>Atmospheric Effects (</a:t>
            </a:r>
            <a:r>
              <a:rPr lang="en-US" b="1" dirty="0" err="1"/>
              <a:t>Latip</a:t>
            </a:r>
            <a:r>
              <a:rPr lang="en-US" b="1" dirty="0"/>
              <a:t> et al., 2022): </a:t>
            </a:r>
            <a:r>
              <a:rPr lang="en-US" b="0" dirty="0"/>
              <a:t>Atmospheric Effects could cause delays in signal timing. This could be mitigated by applying dual-frequency GPS and meteorological corrections in calculations. However, again, as I am not focusing on three dimensions, but only two, this will not have a large impact. </a:t>
            </a:r>
            <a:endParaRPr lang="en-US" b="1" dirty="0"/>
          </a:p>
          <a:p>
            <a:pPr marL="228600" lvl="0" indent="-228600" algn="l" rtl="0">
              <a:spcBef>
                <a:spcPts val="0"/>
              </a:spcBef>
              <a:spcAft>
                <a:spcPts val="0"/>
              </a:spcAft>
              <a:buAutoNum type="arabicPeriod"/>
            </a:pPr>
            <a:r>
              <a:rPr lang="en-US" b="1" dirty="0"/>
              <a:t>Receiver Noise (Hrbek et al., 2020): </a:t>
            </a:r>
            <a:r>
              <a:rPr lang="en-US" b="0" dirty="0"/>
              <a:t>Inherent electronic noise could lead to inaccuracies in vertical measurements. This can be mitigated by implementing high-quality hardware and software noise reduction techniques.</a:t>
            </a:r>
            <a:endParaRPr lang="en-US" b="1" dirty="0"/>
          </a:p>
          <a:p>
            <a:pPr marL="228600" lvl="0" indent="-228600" algn="l" rtl="0">
              <a:spcBef>
                <a:spcPts val="0"/>
              </a:spcBef>
              <a:spcAft>
                <a:spcPts val="0"/>
              </a:spcAft>
              <a:buAutoNum type="arabicPeriod"/>
            </a:pPr>
            <a:r>
              <a:rPr lang="en-US" b="1" dirty="0"/>
              <a:t>Satellite Geometry (</a:t>
            </a:r>
            <a:r>
              <a:rPr lang="en-US" b="1" dirty="0" err="1"/>
              <a:t>Heublein</a:t>
            </a:r>
            <a:r>
              <a:rPr lang="en-US" b="1" dirty="0"/>
              <a:t> et al., 2020): </a:t>
            </a:r>
            <a:r>
              <a:rPr lang="en-US" b="0" dirty="0"/>
              <a:t>Poor satellite positioning could impact vertical precision. Using data from multiple satellite systems and A-GPS for better geometry could mitigate this risk. </a:t>
            </a:r>
            <a:endParaRPr lang="en-US" b="1" dirty="0"/>
          </a:p>
          <a:p>
            <a:pPr marL="228600" lvl="0" indent="-228600" algn="l" rtl="0">
              <a:spcBef>
                <a:spcPts val="0"/>
              </a:spcBef>
              <a:spcAft>
                <a:spcPts val="0"/>
              </a:spcAft>
              <a:buAutoNum type="arabicPeriod"/>
            </a:pPr>
            <a:r>
              <a:rPr lang="en-US" b="1" dirty="0"/>
              <a:t>Signal Blockage (</a:t>
            </a:r>
            <a:r>
              <a:rPr lang="en-US" b="1" dirty="0" err="1"/>
              <a:t>Hirota</a:t>
            </a:r>
            <a:r>
              <a:rPr lang="en-US" b="1" dirty="0"/>
              <a:t> et al., 2023):</a:t>
            </a:r>
            <a:r>
              <a:rPr lang="en-US" b="0" dirty="0"/>
              <a:t> Direct signal blockage by obstacles could impact vertical data. Integrating auxiliary sensors to supplement GPS data could aid in preventing this risk. However, I will only be able to see if this really impacts my project during the build and test-phase.</a:t>
            </a:r>
          </a:p>
        </p:txBody>
      </p:sp>
    </p:spTree>
    <p:extLst>
      <p:ext uri="{BB962C8B-B14F-4D97-AF65-F5344CB8AC3E}">
        <p14:creationId xmlns:p14="http://schemas.microsoft.com/office/powerpoint/2010/main" val="996835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
        <p:cNvGrpSpPr/>
        <p:nvPr/>
      </p:nvGrpSpPr>
      <p:grpSpPr>
        <a:xfrm>
          <a:off x="0" y="0"/>
          <a:ext cx="0" cy="0"/>
          <a:chOff x="0" y="0"/>
          <a:chExt cx="0" cy="0"/>
        </a:xfrm>
      </p:grpSpPr>
      <p:sp>
        <p:nvSpPr>
          <p:cNvPr id="508" name="Google Shape;508;g105aad17dc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 name="Google Shape;509;g105aad17dc0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Point Nr. 7 will discuss the artefact which I am planning to develop to answer my research question and to provide an inexpensive concept as to how this problem may be solved. Following that, I will touch upon my planned activities. Lastly, I will discuss the timeline of my project.</a:t>
            </a:r>
            <a:endParaRPr dirty="0"/>
          </a:p>
        </p:txBody>
      </p:sp>
    </p:spTree>
    <p:extLst>
      <p:ext uri="{BB962C8B-B14F-4D97-AF65-F5344CB8AC3E}">
        <p14:creationId xmlns:p14="http://schemas.microsoft.com/office/powerpoint/2010/main" val="89120823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1"/>
        <p:cNvGrpSpPr/>
        <p:nvPr/>
      </p:nvGrpSpPr>
      <p:grpSpPr>
        <a:xfrm>
          <a:off x="0" y="0"/>
          <a:ext cx="0" cy="0"/>
          <a:chOff x="0" y="0"/>
          <a:chExt cx="0" cy="0"/>
        </a:xfrm>
      </p:grpSpPr>
      <p:sp>
        <p:nvSpPr>
          <p:cNvPr id="1012" name="Google Shape;1012;gcc7554a049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3" name="Google Shape;1013;gcc7554a049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dirty="0"/>
              <a:t>Next, let me talk about risks which I anticipate and want to mitigate against.</a:t>
            </a:r>
          </a:p>
          <a:p>
            <a:pPr marL="228600" marR="0" lvl="0" indent="-228600" algn="l" defTabSz="914400" rtl="0" eaLnBrk="1" fontAlgn="auto" latinLnBrk="0" hangingPunct="1">
              <a:lnSpc>
                <a:spcPct val="100000"/>
              </a:lnSpc>
              <a:spcBef>
                <a:spcPts val="0"/>
              </a:spcBef>
              <a:spcAft>
                <a:spcPts val="0"/>
              </a:spcAft>
              <a:buClr>
                <a:srgbClr val="000000"/>
              </a:buClr>
              <a:buSzPts val="1100"/>
              <a:buFont typeface="Arial"/>
              <a:buAutoNum type="arabicPeriod"/>
              <a:tabLst/>
              <a:defRPr/>
            </a:pPr>
            <a:r>
              <a:rPr lang="en-US" b="0" dirty="0"/>
              <a:t>The next three risks are separate, however, the mitigations go hand in hand: Unauthorized use of GPS signals, especially spoofing signals, could lead to legal consequences. This means that I must ensure that any use of GPS signals complies with local regulations, and that I use controlled environments to shield signals to prevent potential leakage. I do not want to risk interfering with nearby systems, airports, and aircraft. This also means using simpler simulations and other signal types (such as Bluetooth) to prototype, build, and test a solution before dealing with actual GPS signals, to prevent what I have already mentioned, but also to mitigate potential project delays due to complexity.</a:t>
            </a:r>
            <a:endParaRPr lang="en-US" b="1" dirty="0"/>
          </a:p>
          <a:p>
            <a:pPr marL="228600" lvl="0" indent="-228600" algn="l" rtl="0">
              <a:spcBef>
                <a:spcPts val="0"/>
              </a:spcBef>
              <a:spcAft>
                <a:spcPts val="0"/>
              </a:spcAft>
              <a:buAutoNum type="arabicPeriod"/>
            </a:pPr>
            <a:r>
              <a:rPr lang="en-US" b="1" dirty="0"/>
              <a:t>System Compatibility: </a:t>
            </a:r>
            <a:r>
              <a:rPr lang="en-US" b="0" dirty="0"/>
              <a:t>Transitioning from other signal types to GPS may require substantial system reconfiguration and rework. To prevent this, I will ensure to design the system in a way where it can easily adapt to different signal sources.</a:t>
            </a:r>
            <a:endParaRPr lang="en-US" b="1" dirty="0"/>
          </a:p>
        </p:txBody>
      </p:sp>
    </p:spTree>
    <p:extLst>
      <p:ext uri="{BB962C8B-B14F-4D97-AF65-F5344CB8AC3E}">
        <p14:creationId xmlns:p14="http://schemas.microsoft.com/office/powerpoint/2010/main" val="154954380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Next, let us talk about the artefacts I am planning to create.</a:t>
            </a:r>
            <a:endParaRPr dirty="0"/>
          </a:p>
        </p:txBody>
      </p:sp>
    </p:spTree>
    <p:extLst>
      <p:ext uri="{BB962C8B-B14F-4D97-AF65-F5344CB8AC3E}">
        <p14:creationId xmlns:p14="http://schemas.microsoft.com/office/powerpoint/2010/main" val="32715725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At its basis, I am planning to create an Angle-of-Arrival detector. The concept behind it is simple. If we can detect where the GPS signal is coming from, we can reject those which are obvious spoofing attempts. Satellites will always send their GPS signals from above an aircraft. Spoofers will always send their signals from below an aircraft. Currently, not unlike </a:t>
            </a:r>
            <a:r>
              <a:rPr lang="en-US" dirty="0" err="1"/>
              <a:t>WiFi</a:t>
            </a:r>
            <a:r>
              <a:rPr lang="en-US" dirty="0"/>
              <a:t> signals, the strongest signal will be the one that is used by devices. If a spoofer succeeds in overpowering a satellite signal, the aircraft will accept the spoofed signal and hence lose all of its navigation capability which relies on GPS. If we can create a device which detects the angle of arrival, accepts signals which come from above, and rejects signals coming from below, we can mitigate a significant amount of spoofing risk.</a:t>
            </a:r>
          </a:p>
          <a:p>
            <a:pPr marL="158750" indent="0">
              <a:buNone/>
            </a:pPr>
            <a:endParaRPr lang="en-US" dirty="0"/>
          </a:p>
          <a:p>
            <a:pPr marL="158750" indent="0">
              <a:buNone/>
            </a:pPr>
            <a:r>
              <a:rPr lang="en-US" dirty="0"/>
              <a:t>Although this is already a large step in the right direction, I also want to propose introducing signed or encrypted GPS signals. As this may require upgrading or changing satellites, I want to propose two concepts – unencrypted angle of arrival detection, and encrypted aircraft GPS “Swarm” systems, where aircraft send each other GPS data, effectively forming their own network swarm, allowing airborne aircraft to calculate their geographical position using triangulation. These data transmissions would be encrypted and signed using a public-private key algorithm, effectively using two-factor authentication to verify if signals are authentic. In combination, this would form an effective system against GPS spoofing. These two systems together will form a complete system that can detect and prohibit spoofed signals from the ground, and provide GPS data even if the aircraft itself cannot receive data from the global navigation satellite system.</a:t>
            </a:r>
          </a:p>
        </p:txBody>
      </p:sp>
    </p:spTree>
    <p:extLst>
      <p:ext uri="{BB962C8B-B14F-4D97-AF65-F5344CB8AC3E}">
        <p14:creationId xmlns:p14="http://schemas.microsoft.com/office/powerpoint/2010/main" val="56085080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Next, let’s talk about Proposed Activities and the Timeline.</a:t>
            </a:r>
            <a:endParaRPr dirty="0"/>
          </a:p>
        </p:txBody>
      </p:sp>
    </p:spTree>
    <p:extLst>
      <p:ext uri="{BB962C8B-B14F-4D97-AF65-F5344CB8AC3E}">
        <p14:creationId xmlns:p14="http://schemas.microsoft.com/office/powerpoint/2010/main" val="78250594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2"/>
        <p:cNvGrpSpPr/>
        <p:nvPr/>
      </p:nvGrpSpPr>
      <p:grpSpPr>
        <a:xfrm>
          <a:off x="0" y="0"/>
          <a:ext cx="0" cy="0"/>
          <a:chOff x="0" y="0"/>
          <a:chExt cx="0" cy="0"/>
        </a:xfrm>
      </p:grpSpPr>
      <p:sp>
        <p:nvSpPr>
          <p:cNvPr id="543" name="Google Shape;543;gcd8a80d6b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4" name="Google Shape;544;gcd8a80d6b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research will be split into three main stages, or phases:</a:t>
            </a:r>
          </a:p>
          <a:p>
            <a:pPr marL="171450" lvl="0" indent="-171450" algn="l" rtl="0">
              <a:spcBef>
                <a:spcPts val="0"/>
              </a:spcBef>
              <a:spcAft>
                <a:spcPts val="0"/>
              </a:spcAft>
              <a:buFontTx/>
              <a:buChar char="-"/>
            </a:pPr>
            <a:r>
              <a:rPr lang="en-US" dirty="0"/>
              <a:t>The Research Phase</a:t>
            </a:r>
          </a:p>
          <a:p>
            <a:pPr marL="171450" lvl="0" indent="-171450" algn="l" rtl="0">
              <a:spcBef>
                <a:spcPts val="0"/>
              </a:spcBef>
              <a:spcAft>
                <a:spcPts val="0"/>
              </a:spcAft>
              <a:buFontTx/>
              <a:buChar char="-"/>
            </a:pPr>
            <a:r>
              <a:rPr lang="en-US" dirty="0"/>
              <a:t>The Artefact Creation Phase</a:t>
            </a:r>
          </a:p>
          <a:p>
            <a:pPr marL="171450" lvl="0" indent="-171450" algn="l" rtl="0">
              <a:spcBef>
                <a:spcPts val="0"/>
              </a:spcBef>
              <a:spcAft>
                <a:spcPts val="0"/>
              </a:spcAft>
              <a:buFontTx/>
              <a:buChar char="-"/>
            </a:pPr>
            <a:r>
              <a:rPr lang="en-US" dirty="0"/>
              <a:t>The Reporting Phase</a:t>
            </a:r>
          </a:p>
          <a:p>
            <a:pPr marL="171450" lvl="0" indent="-171450" algn="l" rtl="0">
              <a:spcBef>
                <a:spcPts val="0"/>
              </a:spcBef>
              <a:spcAft>
                <a:spcPts val="0"/>
              </a:spcAft>
              <a:buFontTx/>
              <a:buChar char="-"/>
            </a:pPr>
            <a:endParaRPr lang="en-US" dirty="0"/>
          </a:p>
          <a:p>
            <a:pPr marL="0" lvl="0" indent="0" algn="l" rtl="0">
              <a:spcBef>
                <a:spcPts val="0"/>
              </a:spcBef>
              <a:spcAft>
                <a:spcPts val="0"/>
              </a:spcAft>
              <a:buFontTx/>
              <a:buNone/>
            </a:pPr>
            <a:r>
              <a:rPr lang="en-US" dirty="0"/>
              <a:t>Each phase consists of several talks, as can be seen on the Gantt Chart on the next slide. However, as mentioned before, due to the agile approach to the project, I will be able to move from one phase to another unrestrictedly.</a:t>
            </a:r>
          </a:p>
        </p:txBody>
      </p:sp>
    </p:spTree>
    <p:extLst>
      <p:ext uri="{BB962C8B-B14F-4D97-AF65-F5344CB8AC3E}">
        <p14:creationId xmlns:p14="http://schemas.microsoft.com/office/powerpoint/2010/main" val="83785097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Research Phase consists of a preliminary literature search, where key literature will be discovered and selected. Then a thorough review of this literature will be conducted, to gauge current academic and professional opinions on the topic. Following that, primary sources, such as the ones mentioned earlier in this presentation, will be selected, and the method with which they will be queried will also be selected. Before the interviews, surveys, and/or questionnaires will </a:t>
            </a:r>
            <a:r>
              <a:rPr lang="en-US"/>
              <a:t>be conducted </a:t>
            </a:r>
            <a:r>
              <a:rPr lang="en-US" dirty="0"/>
              <a:t>or sent out, I will decide on chapter headings as well as preliminary content for each chapter, giving me a baseline for gathering primary source data on specific issues. Once that step has been completed, I will query my primary sources with whichever method I have selected in the previous steps. Towards the end of this step, I will collect and “clean” the data, allowing me to analyze it to extract any important information. This leads me to the first milestone, which is finalizing the literature review and the review of primary source opinions.</a:t>
            </a:r>
          </a:p>
          <a:p>
            <a:pPr marL="158750" indent="0">
              <a:buNone/>
            </a:pPr>
            <a:r>
              <a:rPr lang="en-US" dirty="0"/>
              <a:t>Additionally, this also means that the next phase begins, which will lead me from formulating potential solutions, to selecting and designing a solution. Once those steps are complete, I will build and test my solution almost simultaneously, giving me the chance to work out obvious errors and bugs during the building stage. I have, however, planned in a little bit of time after the building phase to further test my solution and gather the results. With that begins the Reporting Phase, in which I will gather the data collected during testing, and report on whether the solution works as expected. If it does not work as expected, I have accounted for roughly a month of rework and supplementary research, which runs in conjunction with creating the final version of my thesis. After that stage, I should have reached my final milestone, which is submitting this paper.</a:t>
            </a:r>
          </a:p>
          <a:p>
            <a:pPr marL="158750" indent="0">
              <a:buNone/>
            </a:pPr>
            <a:r>
              <a:rPr lang="en-US" dirty="0"/>
              <a:t>This means that the Research Phase is planned to run for 8 weeks, the Artefact Creation Phase for 10 weeks, and the Reporting Phase for 12 weeks. In conclusion, the entirety of the project will run for 30 weeks. However, as mentioned before, due to the ”agile” approach for this project, these phases may intermix and overlap each other significantly. For instance, during the Research Phase, I will begin to formulate and write sections of my report, a task that would normally fall into the Reporting Phase.  By still dedicating specific sections to each major task, I am able to keep an overview, but I will not restrict myself.</a:t>
            </a:r>
          </a:p>
        </p:txBody>
      </p:sp>
    </p:spTree>
    <p:extLst>
      <p:ext uri="{BB962C8B-B14F-4D97-AF65-F5344CB8AC3E}">
        <p14:creationId xmlns:p14="http://schemas.microsoft.com/office/powerpoint/2010/main" val="8662652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hope that the context and reasons for choosing my project have demonstrated the impact GPS-Spoofing has on the aviation industry. I also hope that the timeline and milestones reflect the aims and objectives for this project, as well as the artefacts which I am planning to create. Thank you for listening to my presentation. </a:t>
            </a:r>
            <a:endParaRPr dirty="0"/>
          </a:p>
        </p:txBody>
      </p:sp>
    </p:spTree>
    <p:extLst>
      <p:ext uri="{BB962C8B-B14F-4D97-AF65-F5344CB8AC3E}">
        <p14:creationId xmlns:p14="http://schemas.microsoft.com/office/powerpoint/2010/main" val="335518850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g1083f33e91c_1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 name="Google Shape;1534;g1083f33e91c_1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51710263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g1083f33e91c_1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 name="Google Shape;1534;g1083f33e91c_1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722557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2"/>
        <p:cNvGrpSpPr/>
        <p:nvPr/>
      </p:nvGrpSpPr>
      <p:grpSpPr>
        <a:xfrm>
          <a:off x="0" y="0"/>
          <a:ext cx="0" cy="0"/>
          <a:chOff x="0" y="0"/>
          <a:chExt cx="0" cy="0"/>
        </a:xfrm>
      </p:grpSpPr>
      <p:sp>
        <p:nvSpPr>
          <p:cNvPr id="1533" name="Google Shape;1533;g1083f33e91c_1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4" name="Google Shape;1534;g1083f33e91c_1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300400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107aaa41fe9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107aaa41fe9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field of aviation is faced with many cybersecurity threats, all of which can have a detrimental and outright destructive impact on global infrastructure and business profits – but most importantly, human lives. Currently, there are 6 main threats which plague aviation: System Hacking, where a malicious actor gains access to booking, air traffic management, radar, or airline dispatch systems, to interrupt workflows or even to destroy them completely. This has led to the development of several aviation cybersecurity standards by entities such as ICAO, the International Civil Aviation Organization (ICAO, N.D.).  Another major threat are malware or AI based attacks, which have similar impacts to system hacking attacks, but employ different technology. Insider Threats are likely to be a risk in every professional sector, however, the impact of such threat within aviation can, as mentioned before, lead to loss of life. However, protecting against such threats is difficult, as mentioned by Villarreal-Vasquez et al. (2021). GPS Spoofing &amp; Jamming is not a new threat, but it has been exponentially rising over the past few years, as I will show later. Supply chain attacks, as well as data theft and espionage are also a threat to the aviation industry.</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4"/>
        <p:cNvGrpSpPr/>
        <p:nvPr/>
      </p:nvGrpSpPr>
      <p:grpSpPr>
        <a:xfrm>
          <a:off x="0" y="0"/>
          <a:ext cx="0" cy="0"/>
          <a:chOff x="0" y="0"/>
          <a:chExt cx="0" cy="0"/>
        </a:xfrm>
      </p:grpSpPr>
      <p:sp>
        <p:nvSpPr>
          <p:cNvPr id="1565" name="Google Shape;1565;gcf7a3c503a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6" name="Google Shape;1566;gcf7a3c503a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leads us to the research problem.</a:t>
            </a:r>
            <a:endParaRPr dirty="0"/>
          </a:p>
        </p:txBody>
      </p:sp>
    </p:spTree>
    <p:extLst>
      <p:ext uri="{BB962C8B-B14F-4D97-AF65-F5344CB8AC3E}">
        <p14:creationId xmlns:p14="http://schemas.microsoft.com/office/powerpoint/2010/main" val="41072467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1"/>
        <p:cNvGrpSpPr/>
        <p:nvPr/>
      </p:nvGrpSpPr>
      <p:grpSpPr>
        <a:xfrm>
          <a:off x="0" y="0"/>
          <a:ext cx="0" cy="0"/>
          <a:chOff x="0" y="0"/>
          <a:chExt cx="0" cy="0"/>
        </a:xfrm>
      </p:grpSpPr>
      <p:sp>
        <p:nvSpPr>
          <p:cNvPr id="902" name="Google Shape;902;g107aaa41fe9_0_2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 name="Google Shape;903;g107aaa41fe9_0_2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more specifically, the problem of GPS-Spoofing and Jamming.</a:t>
            </a:r>
            <a:endParaRPr dirty="0"/>
          </a:p>
        </p:txBody>
      </p:sp>
    </p:spTree>
    <p:extLst>
      <p:ext uri="{BB962C8B-B14F-4D97-AF65-F5344CB8AC3E}">
        <p14:creationId xmlns:p14="http://schemas.microsoft.com/office/powerpoint/2010/main" val="15932530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Todd Humphreys, a professor of aerospace engineering at the university of Texas is quoted as saying: ”It is not an idle problem. This could lead to real international incidents.” (Mackinnon, 2024).</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Patrick </a:t>
            </a:r>
            <a:r>
              <a:rPr lang="en-US" dirty="0" err="1"/>
              <a:t>Veillette</a:t>
            </a:r>
            <a:r>
              <a:rPr lang="en-US" dirty="0"/>
              <a:t>, an adjunct professor at Utah Valley University, was quoted as saying that “A serious threat to the safety of air navigation has emerged in recent weeks (…). The culprit appears to be fake GPS signals which are causing complete navigational failure.” (</a:t>
            </a:r>
            <a:r>
              <a:rPr lang="en-US" dirty="0" err="1"/>
              <a:t>Veillette</a:t>
            </a:r>
            <a:r>
              <a:rPr lang="en-US" dirty="0"/>
              <a:t>, 2023).</a:t>
            </a:r>
            <a:endParaRPr dirty="0"/>
          </a:p>
        </p:txBody>
      </p:sp>
    </p:spTree>
    <p:extLst>
      <p:ext uri="{BB962C8B-B14F-4D97-AF65-F5344CB8AC3E}">
        <p14:creationId xmlns:p14="http://schemas.microsoft.com/office/powerpoint/2010/main" val="32732179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cc7554a049_0_4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cc7554a049_0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According to data provided by Qatar Airways (2024), starting from November 2023, Qatar Airways experienced roughly 3000 attacks each month, some of which may also have been GPS-outages due to other causes.</a:t>
            </a:r>
            <a:endParaRPr dirty="0"/>
          </a:p>
        </p:txBody>
      </p:sp>
    </p:spTree>
    <p:extLst>
      <p:ext uri="{BB962C8B-B14F-4D97-AF65-F5344CB8AC3E}">
        <p14:creationId xmlns:p14="http://schemas.microsoft.com/office/powerpoint/2010/main" val="3684662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p:cSld name="CUSTOM_29">
    <p:spTree>
      <p:nvGrpSpPr>
        <p:cNvPr id="1" name="Shape 411"/>
        <p:cNvGrpSpPr/>
        <p:nvPr/>
      </p:nvGrpSpPr>
      <p:grpSpPr>
        <a:xfrm>
          <a:off x="0" y="0"/>
          <a:ext cx="0" cy="0"/>
          <a:chOff x="0" y="0"/>
          <a:chExt cx="0" cy="0"/>
        </a:xfrm>
      </p:grpSpPr>
      <p:cxnSp>
        <p:nvCxnSpPr>
          <p:cNvPr id="412" name="Google Shape;412;p4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3" name="Google Shape;413;p4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4" name="Google Shape;414;p46"/>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5" name="Google Shape;415;p46"/>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6" name="Google Shape;416;p46"/>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17" name="Google Shape;417;p46"/>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
        <p:nvSpPr>
          <p:cNvPr id="418" name="Google Shape;418;p46"/>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419" name="Google Shape;419;p46"/>
          <p:cNvSpPr txBox="1">
            <a:spLocks noGrp="1"/>
          </p:cNvSpPr>
          <p:nvPr>
            <p:ph type="subTitle" idx="1"/>
          </p:nvPr>
        </p:nvSpPr>
        <p:spPr>
          <a:xfrm>
            <a:off x="4525188"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
        <p:nvSpPr>
          <p:cNvPr id="420" name="Google Shape;420;p46"/>
          <p:cNvSpPr txBox="1">
            <a:spLocks noGrp="1"/>
          </p:cNvSpPr>
          <p:nvPr>
            <p:ph type="subTitle" idx="2"/>
          </p:nvPr>
        </p:nvSpPr>
        <p:spPr>
          <a:xfrm>
            <a:off x="661213" y="1537663"/>
            <a:ext cx="3957600" cy="2889000"/>
          </a:xfrm>
          <a:prstGeom prst="rect">
            <a:avLst/>
          </a:prstGeom>
        </p:spPr>
        <p:txBody>
          <a:bodyPr spcFirstLastPara="1" wrap="square" lIns="91425" tIns="91425" rIns="91425" bIns="91425" anchor="ctr" anchorCtr="0">
            <a:noAutofit/>
          </a:bodyPr>
          <a:lstStyle>
            <a:lvl1pPr marR="38100" lvl="0" algn="ctr" rtl="0">
              <a:lnSpc>
                <a:spcPct val="100000"/>
              </a:lnSpc>
              <a:spcBef>
                <a:spcPts val="0"/>
              </a:spcBef>
              <a:spcAft>
                <a:spcPts val="0"/>
              </a:spcAft>
              <a:buClr>
                <a:schemeClr val="accent1"/>
              </a:buClr>
              <a:buSzPts val="1400"/>
              <a:buChar char="●"/>
              <a:defRPr sz="1400"/>
            </a:lvl1pPr>
            <a:lvl2pPr lvl="1" algn="ctr" rtl="0">
              <a:spcBef>
                <a:spcPts val="0"/>
              </a:spcBef>
              <a:spcAft>
                <a:spcPts val="0"/>
              </a:spcAft>
              <a:buClr>
                <a:schemeClr val="dk1"/>
              </a:buClr>
              <a:buSzPts val="1400"/>
              <a:buChar char="○"/>
              <a:defRPr/>
            </a:lvl2pPr>
            <a:lvl3pPr lvl="2" algn="ctr" rtl="0">
              <a:spcBef>
                <a:spcPts val="0"/>
              </a:spcBef>
              <a:spcAft>
                <a:spcPts val="0"/>
              </a:spcAft>
              <a:buClr>
                <a:schemeClr val="dk1"/>
              </a:buClr>
              <a:buSzPts val="1400"/>
              <a:buChar char="■"/>
              <a:defRPr/>
            </a:lvl3pPr>
            <a:lvl4pPr lvl="3" algn="ctr" rtl="0">
              <a:spcBef>
                <a:spcPts val="0"/>
              </a:spcBef>
              <a:spcAft>
                <a:spcPts val="0"/>
              </a:spcAft>
              <a:buClr>
                <a:schemeClr val="dk1"/>
              </a:buClr>
              <a:buSzPts val="1400"/>
              <a:buChar char="●"/>
              <a:defRPr/>
            </a:lvl4pPr>
            <a:lvl5pPr lvl="4" algn="ctr" rtl="0">
              <a:spcBef>
                <a:spcPts val="0"/>
              </a:spcBef>
              <a:spcAft>
                <a:spcPts val="0"/>
              </a:spcAft>
              <a:buClr>
                <a:schemeClr val="dk1"/>
              </a:buClr>
              <a:buSzPts val="1400"/>
              <a:buChar char="○"/>
              <a:defRPr/>
            </a:lvl5pPr>
            <a:lvl6pPr lvl="5" algn="ctr" rtl="0">
              <a:spcBef>
                <a:spcPts val="0"/>
              </a:spcBef>
              <a:spcAft>
                <a:spcPts val="0"/>
              </a:spcAft>
              <a:buClr>
                <a:schemeClr val="dk1"/>
              </a:buClr>
              <a:buSzPts val="1400"/>
              <a:buChar char="■"/>
              <a:defRPr/>
            </a:lvl6pPr>
            <a:lvl7pPr lvl="6" algn="ctr" rtl="0">
              <a:spcBef>
                <a:spcPts val="0"/>
              </a:spcBef>
              <a:spcAft>
                <a:spcPts val="0"/>
              </a:spcAft>
              <a:buClr>
                <a:schemeClr val="dk1"/>
              </a:buClr>
              <a:buSzPts val="1400"/>
              <a:buChar char="●"/>
              <a:defRPr/>
            </a:lvl7pPr>
            <a:lvl8pPr lvl="7" algn="ctr" rtl="0">
              <a:spcBef>
                <a:spcPts val="0"/>
              </a:spcBef>
              <a:spcAft>
                <a:spcPts val="0"/>
              </a:spcAft>
              <a:buClr>
                <a:schemeClr val="dk1"/>
              </a:buClr>
              <a:buSzPts val="1400"/>
              <a:buChar char="○"/>
              <a:defRPr/>
            </a:lvl8pPr>
            <a:lvl9pPr lvl="8" algn="ctr" rtl="0">
              <a:spcBef>
                <a:spcPts val="0"/>
              </a:spcBef>
              <a:spcAft>
                <a:spcPts val="0"/>
              </a:spcAft>
              <a:buClr>
                <a:schemeClr val="dk1"/>
              </a:buClr>
              <a:buSzPts val="1400"/>
              <a:buChar char="■"/>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CUSTOM_1">
    <p:spTree>
      <p:nvGrpSpPr>
        <p:cNvPr id="1" name="Shape 441"/>
        <p:cNvGrpSpPr/>
        <p:nvPr/>
      </p:nvGrpSpPr>
      <p:grpSpPr>
        <a:xfrm>
          <a:off x="0" y="0"/>
          <a:ext cx="0" cy="0"/>
          <a:chOff x="0" y="0"/>
          <a:chExt cx="0" cy="0"/>
        </a:xfrm>
      </p:grpSpPr>
      <p:sp>
        <p:nvSpPr>
          <p:cNvPr id="442" name="Google Shape;442;p49"/>
          <p:cNvSpPr txBox="1">
            <a:spLocks noGrp="1"/>
          </p:cNvSpPr>
          <p:nvPr>
            <p:ph type="title"/>
          </p:nvPr>
        </p:nvSpPr>
        <p:spPr>
          <a:xfrm>
            <a:off x="2832900" y="791200"/>
            <a:ext cx="3478200" cy="92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300"/>
              <a:buNone/>
              <a:defRPr sz="7000"/>
            </a:lvl1pPr>
            <a:lvl2pPr lvl="1" algn="ctr" rtl="0">
              <a:spcBef>
                <a:spcPts val="0"/>
              </a:spcBef>
              <a:spcAft>
                <a:spcPts val="0"/>
              </a:spcAft>
              <a:buSzPts val="3000"/>
              <a:buNone/>
              <a:defRPr>
                <a:latin typeface="Open Sans"/>
                <a:ea typeface="Open Sans"/>
                <a:cs typeface="Open Sans"/>
                <a:sym typeface="Open Sans"/>
              </a:defRPr>
            </a:lvl2pPr>
            <a:lvl3pPr lvl="2" algn="ctr" rtl="0">
              <a:spcBef>
                <a:spcPts val="0"/>
              </a:spcBef>
              <a:spcAft>
                <a:spcPts val="0"/>
              </a:spcAft>
              <a:buSzPts val="3000"/>
              <a:buNone/>
              <a:defRPr>
                <a:latin typeface="Open Sans"/>
                <a:ea typeface="Open Sans"/>
                <a:cs typeface="Open Sans"/>
                <a:sym typeface="Open Sans"/>
              </a:defRPr>
            </a:lvl3pPr>
            <a:lvl4pPr lvl="3" algn="ctr" rtl="0">
              <a:spcBef>
                <a:spcPts val="0"/>
              </a:spcBef>
              <a:spcAft>
                <a:spcPts val="0"/>
              </a:spcAft>
              <a:buSzPts val="3000"/>
              <a:buNone/>
              <a:defRPr>
                <a:latin typeface="Open Sans"/>
                <a:ea typeface="Open Sans"/>
                <a:cs typeface="Open Sans"/>
                <a:sym typeface="Open Sans"/>
              </a:defRPr>
            </a:lvl4pPr>
            <a:lvl5pPr lvl="4" algn="ctr" rtl="0">
              <a:spcBef>
                <a:spcPts val="0"/>
              </a:spcBef>
              <a:spcAft>
                <a:spcPts val="0"/>
              </a:spcAft>
              <a:buSzPts val="3000"/>
              <a:buNone/>
              <a:defRPr>
                <a:latin typeface="Open Sans"/>
                <a:ea typeface="Open Sans"/>
                <a:cs typeface="Open Sans"/>
                <a:sym typeface="Open Sans"/>
              </a:defRPr>
            </a:lvl5pPr>
            <a:lvl6pPr lvl="5" algn="ctr" rtl="0">
              <a:spcBef>
                <a:spcPts val="0"/>
              </a:spcBef>
              <a:spcAft>
                <a:spcPts val="0"/>
              </a:spcAft>
              <a:buSzPts val="3000"/>
              <a:buNone/>
              <a:defRPr>
                <a:latin typeface="Open Sans"/>
                <a:ea typeface="Open Sans"/>
                <a:cs typeface="Open Sans"/>
                <a:sym typeface="Open Sans"/>
              </a:defRPr>
            </a:lvl6pPr>
            <a:lvl7pPr lvl="6" algn="ctr" rtl="0">
              <a:spcBef>
                <a:spcPts val="0"/>
              </a:spcBef>
              <a:spcAft>
                <a:spcPts val="0"/>
              </a:spcAft>
              <a:buSzPts val="3000"/>
              <a:buNone/>
              <a:defRPr>
                <a:latin typeface="Open Sans"/>
                <a:ea typeface="Open Sans"/>
                <a:cs typeface="Open Sans"/>
                <a:sym typeface="Open Sans"/>
              </a:defRPr>
            </a:lvl7pPr>
            <a:lvl8pPr lvl="7" algn="ctr" rtl="0">
              <a:spcBef>
                <a:spcPts val="0"/>
              </a:spcBef>
              <a:spcAft>
                <a:spcPts val="0"/>
              </a:spcAft>
              <a:buSzPts val="3000"/>
              <a:buNone/>
              <a:defRPr>
                <a:latin typeface="Open Sans"/>
                <a:ea typeface="Open Sans"/>
                <a:cs typeface="Open Sans"/>
                <a:sym typeface="Open Sans"/>
              </a:defRPr>
            </a:lvl8pPr>
            <a:lvl9pPr lvl="8" algn="ctr" rtl="0">
              <a:spcBef>
                <a:spcPts val="0"/>
              </a:spcBef>
              <a:spcAft>
                <a:spcPts val="0"/>
              </a:spcAft>
              <a:buSzPts val="3000"/>
              <a:buNone/>
              <a:defRPr>
                <a:latin typeface="Open Sans"/>
                <a:ea typeface="Open Sans"/>
                <a:cs typeface="Open Sans"/>
                <a:sym typeface="Open Sans"/>
              </a:defRPr>
            </a:lvl9pPr>
          </a:lstStyle>
          <a:p>
            <a:endParaRPr/>
          </a:p>
        </p:txBody>
      </p:sp>
      <p:sp>
        <p:nvSpPr>
          <p:cNvPr id="443" name="Google Shape;443;p49"/>
          <p:cNvSpPr txBox="1">
            <a:spLocks noGrp="1"/>
          </p:cNvSpPr>
          <p:nvPr>
            <p:ph type="subTitle" idx="1"/>
          </p:nvPr>
        </p:nvSpPr>
        <p:spPr>
          <a:xfrm>
            <a:off x="2983350" y="1749425"/>
            <a:ext cx="3177300" cy="92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444" name="Google Shape;444;p49"/>
          <p:cNvSpPr txBox="1"/>
          <p:nvPr/>
        </p:nvSpPr>
        <p:spPr>
          <a:xfrm>
            <a:off x="2900450" y="3438275"/>
            <a:ext cx="3343200" cy="71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a:solidFill>
                  <a:schemeClr val="dk2"/>
                </a:solidFill>
                <a:latin typeface="Montserrat"/>
                <a:ea typeface="Montserrat"/>
                <a:cs typeface="Montserrat"/>
                <a:sym typeface="Montserrat"/>
              </a:rPr>
              <a:t>CREDITS</a:t>
            </a:r>
            <a:r>
              <a:rPr lang="en" sz="1100">
                <a:solidFill>
                  <a:schemeClr val="dk2"/>
                </a:solidFill>
                <a:latin typeface="Montserrat"/>
                <a:ea typeface="Montserrat"/>
                <a:cs typeface="Montserrat"/>
                <a:sym typeface="Montserrat"/>
              </a:rPr>
              <a:t>: This presentation template was created by </a:t>
            </a:r>
            <a:r>
              <a:rPr lang="en" sz="1100" b="1">
                <a:solidFill>
                  <a:schemeClr val="dk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dk2"/>
                </a:solidFill>
                <a:latin typeface="Montserrat"/>
                <a:ea typeface="Montserrat"/>
                <a:cs typeface="Montserrat"/>
                <a:sym typeface="Montserrat"/>
              </a:rPr>
              <a:t>, including icons by </a:t>
            </a:r>
            <a:r>
              <a:rPr lang="en" sz="1100" b="1">
                <a:solidFill>
                  <a:schemeClr val="dk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dk2"/>
                </a:solidFill>
                <a:latin typeface="Montserrat"/>
                <a:ea typeface="Montserrat"/>
                <a:cs typeface="Montserrat"/>
                <a:sym typeface="Montserrat"/>
              </a:rPr>
              <a:t>, infographics &amp; images by </a:t>
            </a:r>
            <a:r>
              <a:rPr lang="en" sz="1100" b="1">
                <a:solidFill>
                  <a:schemeClr val="dk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100" b="1">
              <a:solidFill>
                <a:schemeClr val="dk2"/>
              </a:solidFill>
              <a:latin typeface="Montserrat"/>
              <a:ea typeface="Montserrat"/>
              <a:cs typeface="Montserrat"/>
              <a:sym typeface="Montserrat"/>
            </a:endParaRPr>
          </a:p>
        </p:txBody>
      </p:sp>
      <p:cxnSp>
        <p:nvCxnSpPr>
          <p:cNvPr id="445" name="Google Shape;445;p4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6" name="Google Shape;446;p49"/>
          <p:cNvCxnSpPr/>
          <p:nvPr/>
        </p:nvCxnSpPr>
        <p:spPr>
          <a:xfrm>
            <a:off x="-257975"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47" name="Google Shape;447;p4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48" name="Google Shape;448;p49"/>
          <p:cNvCxnSpPr/>
          <p:nvPr/>
        </p:nvCxnSpPr>
        <p:spPr>
          <a:xfrm>
            <a:off x="6467450"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5" name="Google Shape;455;p51"/>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6" name="Google Shape;456;p51"/>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9" name="Google Shape;459;p5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3" name="Google Shape;463;p5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4" name="Google Shape;464;p5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5" name="Google Shape;465;p5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6" name="Google Shape;466;p5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7" name="Google Shape;467;p5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cxnSp>
        <p:nvCxnSpPr>
          <p:cNvPr id="40" name="Google Shape;40;p6"/>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1" name="Google Shape;41;p6"/>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txBox="1">
            <a:spLocks noGrp="1"/>
          </p:cNvSpPr>
          <p:nvPr>
            <p:ph type="subTitle" idx="1"/>
          </p:nvPr>
        </p:nvSpPr>
        <p:spPr>
          <a:xfrm>
            <a:off x="895950" y="1682000"/>
            <a:ext cx="3847200" cy="237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Char char="●"/>
              <a:defRPr sz="1400"/>
            </a:lvl1pPr>
            <a:lvl2pPr lvl="1" algn="ctr" rtl="0">
              <a:spcBef>
                <a:spcPts val="0"/>
              </a:spcBef>
              <a:spcAft>
                <a:spcPts val="0"/>
              </a:spcAft>
              <a:buSzPts val="1400"/>
              <a:buChar char="○"/>
              <a:defRPr/>
            </a:lvl2pPr>
            <a:lvl3pPr lvl="2" algn="ctr" rtl="0">
              <a:spcBef>
                <a:spcPts val="0"/>
              </a:spcBef>
              <a:spcAft>
                <a:spcPts val="0"/>
              </a:spcAft>
              <a:buSzPts val="1400"/>
              <a:buChar char="■"/>
              <a:defRPr/>
            </a:lvl3pPr>
            <a:lvl4pPr lvl="3" algn="ctr" rtl="0">
              <a:spcBef>
                <a:spcPts val="0"/>
              </a:spcBef>
              <a:spcAft>
                <a:spcPts val="0"/>
              </a:spcAft>
              <a:buSzPts val="1400"/>
              <a:buChar char="●"/>
              <a:defRPr/>
            </a:lvl4pPr>
            <a:lvl5pPr lvl="4" algn="ctr" rtl="0">
              <a:spcBef>
                <a:spcPts val="0"/>
              </a:spcBef>
              <a:spcAft>
                <a:spcPts val="0"/>
              </a:spcAft>
              <a:buSzPts val="1400"/>
              <a:buChar char="○"/>
              <a:defRPr/>
            </a:lvl5pPr>
            <a:lvl6pPr lvl="5" algn="ctr" rtl="0">
              <a:spcBef>
                <a:spcPts val="0"/>
              </a:spcBef>
              <a:spcAft>
                <a:spcPts val="0"/>
              </a:spcAft>
              <a:buSzPts val="1400"/>
              <a:buChar char="■"/>
              <a:defRPr/>
            </a:lvl6pPr>
            <a:lvl7pPr lvl="6" algn="ctr" rtl="0">
              <a:spcBef>
                <a:spcPts val="0"/>
              </a:spcBef>
              <a:spcAft>
                <a:spcPts val="0"/>
              </a:spcAft>
              <a:buSzPts val="1400"/>
              <a:buChar char="●"/>
              <a:defRPr/>
            </a:lvl7pPr>
            <a:lvl8pPr lvl="7" algn="ctr" rtl="0">
              <a:spcBef>
                <a:spcPts val="0"/>
              </a:spcBef>
              <a:spcAft>
                <a:spcPts val="0"/>
              </a:spcAft>
              <a:buSzPts val="1400"/>
              <a:buChar char="○"/>
              <a:defRPr/>
            </a:lvl8pPr>
            <a:lvl9pPr lvl="8" algn="ctr" rtl="0">
              <a:spcBef>
                <a:spcPts val="0"/>
              </a:spcBef>
              <a:spcAft>
                <a:spcPts val="0"/>
              </a:spcAft>
              <a:buSzPts val="1400"/>
              <a:buChar char="■"/>
              <a:defRPr/>
            </a:lvl9pPr>
          </a:lstStyle>
          <a:p>
            <a:endParaRPr/>
          </a:p>
        </p:txBody>
      </p:sp>
      <p:sp>
        <p:nvSpPr>
          <p:cNvPr id="56" name="Google Shape;56;p9"/>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57" name="Google Shape;57;p9"/>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8" name="Google Shape;58;p9"/>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59" name="Google Shape;59;p9"/>
          <p:cNvCxnSpPr/>
          <p:nvPr/>
        </p:nvCxnSpPr>
        <p:spPr>
          <a:xfrm flipH="1">
            <a:off x="5925450" y="2797500"/>
            <a:ext cx="3378000" cy="24669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5"/>
        <p:cNvGrpSpPr/>
        <p:nvPr/>
      </p:nvGrpSpPr>
      <p:grpSpPr>
        <a:xfrm>
          <a:off x="0" y="0"/>
          <a:ext cx="0" cy="0"/>
          <a:chOff x="0" y="0"/>
          <a:chExt cx="0" cy="0"/>
        </a:xfrm>
      </p:grpSpPr>
      <p:sp>
        <p:nvSpPr>
          <p:cNvPr id="66" name="Google Shape;66;p11"/>
          <p:cNvSpPr txBox="1">
            <a:spLocks noGrp="1"/>
          </p:cNvSpPr>
          <p:nvPr>
            <p:ph type="title" hasCustomPrompt="1"/>
          </p:nvPr>
        </p:nvSpPr>
        <p:spPr>
          <a:xfrm>
            <a:off x="713225" y="1345363"/>
            <a:ext cx="7717500" cy="1644300"/>
          </a:xfrm>
          <a:prstGeom prst="rect">
            <a:avLst/>
          </a:prstGeom>
        </p:spPr>
        <p:txBody>
          <a:bodyPr spcFirstLastPara="1" wrap="square" lIns="91425" tIns="91425" rIns="91425" bIns="91425" anchor="t" anchorCtr="0">
            <a:noAutofit/>
          </a:bodyPr>
          <a:lstStyle>
            <a:lvl1pPr lvl="0" algn="ctr">
              <a:spcBef>
                <a:spcPts val="0"/>
              </a:spcBef>
              <a:spcAft>
                <a:spcPts val="0"/>
              </a:spcAft>
              <a:buSzPts val="12000"/>
              <a:buNone/>
              <a:defRPr sz="12000">
                <a:solidFill>
                  <a:schemeClr val="accent1"/>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7" name="Google Shape;67;p11"/>
          <p:cNvSpPr txBox="1">
            <a:spLocks noGrp="1"/>
          </p:cNvSpPr>
          <p:nvPr>
            <p:ph type="subTitle" idx="1"/>
          </p:nvPr>
        </p:nvSpPr>
        <p:spPr>
          <a:xfrm>
            <a:off x="1514325" y="3188648"/>
            <a:ext cx="6120300" cy="3750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sz="1600"/>
            </a:lvl1pPr>
            <a:lvl2pPr lvl="1" algn="ctr">
              <a:spcBef>
                <a:spcPts val="0"/>
              </a:spcBef>
              <a:spcAft>
                <a:spcPts val="0"/>
              </a:spcAft>
              <a:buSzPts val="1600"/>
              <a:buNone/>
              <a:defRPr sz="1600"/>
            </a:lvl2pPr>
            <a:lvl3pPr lvl="2" algn="ctr">
              <a:spcBef>
                <a:spcPts val="0"/>
              </a:spcBef>
              <a:spcAft>
                <a:spcPts val="0"/>
              </a:spcAft>
              <a:buSzPts val="1600"/>
              <a:buNone/>
              <a:defRPr sz="1600"/>
            </a:lvl3pPr>
            <a:lvl4pPr lvl="3" algn="ctr">
              <a:spcBef>
                <a:spcPts val="0"/>
              </a:spcBef>
              <a:spcAft>
                <a:spcPts val="0"/>
              </a:spcAft>
              <a:buSzPts val="1600"/>
              <a:buNone/>
              <a:defRPr sz="1600"/>
            </a:lvl4pPr>
            <a:lvl5pPr lvl="4" algn="ctr">
              <a:spcBef>
                <a:spcPts val="0"/>
              </a:spcBef>
              <a:spcAft>
                <a:spcPts val="0"/>
              </a:spcAft>
              <a:buSzPts val="1600"/>
              <a:buNone/>
              <a:defRPr sz="1600"/>
            </a:lvl5pPr>
            <a:lvl6pPr lvl="5" algn="ctr">
              <a:spcBef>
                <a:spcPts val="0"/>
              </a:spcBef>
              <a:spcAft>
                <a:spcPts val="0"/>
              </a:spcAft>
              <a:buSzPts val="1600"/>
              <a:buNone/>
              <a:defRPr sz="1600"/>
            </a:lvl6pPr>
            <a:lvl7pPr lvl="6" algn="ctr">
              <a:spcBef>
                <a:spcPts val="0"/>
              </a:spcBef>
              <a:spcAft>
                <a:spcPts val="0"/>
              </a:spcAft>
              <a:buSzPts val="1600"/>
              <a:buNone/>
              <a:defRPr sz="1600"/>
            </a:lvl7pPr>
            <a:lvl8pPr lvl="7" algn="ctr">
              <a:spcBef>
                <a:spcPts val="0"/>
              </a:spcBef>
              <a:spcAft>
                <a:spcPts val="0"/>
              </a:spcAft>
              <a:buSzPts val="1600"/>
              <a:buNone/>
              <a:defRPr sz="1600"/>
            </a:lvl8pPr>
            <a:lvl9pPr lvl="8" algn="ctr">
              <a:spcBef>
                <a:spcPts val="0"/>
              </a:spcBef>
              <a:spcAft>
                <a:spcPts val="0"/>
              </a:spcAft>
              <a:buSzPts val="1600"/>
              <a:buNone/>
              <a:defRPr sz="1600"/>
            </a:lvl9pPr>
          </a:lstStyle>
          <a:p>
            <a:endParaRPr/>
          </a:p>
        </p:txBody>
      </p:sp>
      <p:cxnSp>
        <p:nvCxnSpPr>
          <p:cNvPr id="68" name="Google Shape;68;p1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69" name="Google Shape;69;p1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70" name="Google Shape;70;p1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71" name="Google Shape;71;p1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1">
  <p:cSld name="CUSTOM_11">
    <p:spTree>
      <p:nvGrpSpPr>
        <p:cNvPr id="1" name="Shape 89"/>
        <p:cNvGrpSpPr/>
        <p:nvPr/>
      </p:nvGrpSpPr>
      <p:grpSpPr>
        <a:xfrm>
          <a:off x="0" y="0"/>
          <a:ext cx="0" cy="0"/>
          <a:chOff x="0" y="0"/>
          <a:chExt cx="0" cy="0"/>
        </a:xfrm>
      </p:grpSpPr>
      <p:sp>
        <p:nvSpPr>
          <p:cNvPr id="90" name="Google Shape;90;p14"/>
          <p:cNvSpPr txBox="1">
            <a:spLocks noGrp="1"/>
          </p:cNvSpPr>
          <p:nvPr>
            <p:ph type="title"/>
          </p:nvPr>
        </p:nvSpPr>
        <p:spPr>
          <a:xfrm>
            <a:off x="7200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1" name="Google Shape;91;p14"/>
          <p:cNvSpPr txBox="1">
            <a:spLocks noGrp="1"/>
          </p:cNvSpPr>
          <p:nvPr>
            <p:ph type="title" idx="2" hasCustomPrompt="1"/>
          </p:nvPr>
        </p:nvSpPr>
        <p:spPr>
          <a:xfrm>
            <a:off x="14826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2" name="Google Shape;92;p14"/>
          <p:cNvSpPr txBox="1">
            <a:spLocks noGrp="1"/>
          </p:cNvSpPr>
          <p:nvPr>
            <p:ph type="subTitle" idx="1"/>
          </p:nvPr>
        </p:nvSpPr>
        <p:spPr>
          <a:xfrm>
            <a:off x="720000" y="2081199"/>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3" name="Google Shape;93;p14"/>
          <p:cNvSpPr txBox="1">
            <a:spLocks noGrp="1"/>
          </p:cNvSpPr>
          <p:nvPr>
            <p:ph type="title" idx="3"/>
          </p:nvPr>
        </p:nvSpPr>
        <p:spPr>
          <a:xfrm>
            <a:off x="34038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4" name="Google Shape;94;p14"/>
          <p:cNvSpPr txBox="1">
            <a:spLocks noGrp="1"/>
          </p:cNvSpPr>
          <p:nvPr>
            <p:ph type="title" idx="4" hasCustomPrompt="1"/>
          </p:nvPr>
        </p:nvSpPr>
        <p:spPr>
          <a:xfrm>
            <a:off x="41664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5" name="Google Shape;95;p14"/>
          <p:cNvSpPr txBox="1">
            <a:spLocks noGrp="1"/>
          </p:cNvSpPr>
          <p:nvPr>
            <p:ph type="subTitle" idx="5"/>
          </p:nvPr>
        </p:nvSpPr>
        <p:spPr>
          <a:xfrm>
            <a:off x="34038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6" name="Google Shape;96;p14"/>
          <p:cNvSpPr txBox="1">
            <a:spLocks noGrp="1"/>
          </p:cNvSpPr>
          <p:nvPr>
            <p:ph type="title" idx="6"/>
          </p:nvPr>
        </p:nvSpPr>
        <p:spPr>
          <a:xfrm>
            <a:off x="6087600" y="1677218"/>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 name="Google Shape;97;p14"/>
          <p:cNvSpPr txBox="1">
            <a:spLocks noGrp="1"/>
          </p:cNvSpPr>
          <p:nvPr>
            <p:ph type="title" idx="7" hasCustomPrompt="1"/>
          </p:nvPr>
        </p:nvSpPr>
        <p:spPr>
          <a:xfrm>
            <a:off x="6850200" y="1095325"/>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98" name="Google Shape;98;p14"/>
          <p:cNvSpPr txBox="1">
            <a:spLocks noGrp="1"/>
          </p:cNvSpPr>
          <p:nvPr>
            <p:ph type="subTitle" idx="8"/>
          </p:nvPr>
        </p:nvSpPr>
        <p:spPr>
          <a:xfrm>
            <a:off x="6087600" y="2081208"/>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9" name="Google Shape;99;p14"/>
          <p:cNvSpPr txBox="1">
            <a:spLocks noGrp="1"/>
          </p:cNvSpPr>
          <p:nvPr>
            <p:ph type="title" idx="9"/>
          </p:nvPr>
        </p:nvSpPr>
        <p:spPr>
          <a:xfrm>
            <a:off x="7200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0" name="Google Shape;100;p14"/>
          <p:cNvSpPr txBox="1">
            <a:spLocks noGrp="1"/>
          </p:cNvSpPr>
          <p:nvPr>
            <p:ph type="title" idx="13" hasCustomPrompt="1"/>
          </p:nvPr>
        </p:nvSpPr>
        <p:spPr>
          <a:xfrm>
            <a:off x="14826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1" name="Google Shape;101;p14"/>
          <p:cNvSpPr txBox="1">
            <a:spLocks noGrp="1"/>
          </p:cNvSpPr>
          <p:nvPr>
            <p:ph type="subTitle" idx="14"/>
          </p:nvPr>
        </p:nvSpPr>
        <p:spPr>
          <a:xfrm>
            <a:off x="7200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2" name="Google Shape;102;p14"/>
          <p:cNvSpPr txBox="1">
            <a:spLocks noGrp="1"/>
          </p:cNvSpPr>
          <p:nvPr>
            <p:ph type="title" idx="15"/>
          </p:nvPr>
        </p:nvSpPr>
        <p:spPr>
          <a:xfrm>
            <a:off x="34038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3" name="Google Shape;103;p14"/>
          <p:cNvSpPr txBox="1">
            <a:spLocks noGrp="1"/>
          </p:cNvSpPr>
          <p:nvPr>
            <p:ph type="title" idx="16" hasCustomPrompt="1"/>
          </p:nvPr>
        </p:nvSpPr>
        <p:spPr>
          <a:xfrm>
            <a:off x="41664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4" name="Google Shape;104;p14"/>
          <p:cNvSpPr txBox="1">
            <a:spLocks noGrp="1"/>
          </p:cNvSpPr>
          <p:nvPr>
            <p:ph type="subTitle" idx="17"/>
          </p:nvPr>
        </p:nvSpPr>
        <p:spPr>
          <a:xfrm>
            <a:off x="34038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5" name="Google Shape;105;p14"/>
          <p:cNvSpPr txBox="1">
            <a:spLocks noGrp="1"/>
          </p:cNvSpPr>
          <p:nvPr>
            <p:ph type="title" idx="18"/>
          </p:nvPr>
        </p:nvSpPr>
        <p:spPr>
          <a:xfrm>
            <a:off x="6087600" y="3313579"/>
            <a:ext cx="2336400" cy="405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 name="Google Shape;106;p14"/>
          <p:cNvSpPr txBox="1">
            <a:spLocks noGrp="1"/>
          </p:cNvSpPr>
          <p:nvPr>
            <p:ph type="title" idx="19" hasCustomPrompt="1"/>
          </p:nvPr>
        </p:nvSpPr>
        <p:spPr>
          <a:xfrm>
            <a:off x="6850200" y="2714087"/>
            <a:ext cx="811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900"/>
              <a:buNone/>
              <a:defRPr sz="3800"/>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r>
              <a:t>xx%</a:t>
            </a:r>
          </a:p>
        </p:txBody>
      </p:sp>
      <p:sp>
        <p:nvSpPr>
          <p:cNvPr id="107" name="Google Shape;107;p14"/>
          <p:cNvSpPr txBox="1">
            <a:spLocks noGrp="1"/>
          </p:cNvSpPr>
          <p:nvPr>
            <p:ph type="subTitle" idx="20"/>
          </p:nvPr>
        </p:nvSpPr>
        <p:spPr>
          <a:xfrm>
            <a:off x="6087600" y="3705863"/>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solidFill>
                  <a:schemeClr val="dk1"/>
                </a:solidFill>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 name="Google Shape;108;p14"/>
          <p:cNvSpPr txBox="1">
            <a:spLocks noGrp="1"/>
          </p:cNvSpPr>
          <p:nvPr>
            <p:ph type="title" idx="21"/>
          </p:nvPr>
        </p:nvSpPr>
        <p:spPr>
          <a:xfrm>
            <a:off x="2332400" y="445025"/>
            <a:ext cx="4479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cxnSp>
        <p:nvCxnSpPr>
          <p:cNvPr id="109" name="Google Shape;109;p1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0" name="Google Shape;110;p1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1" name="Google Shape;111;p14"/>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12" name="Google Shape;112;p14"/>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15" name="Google Shape;115;p15"/>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16" name="Google Shape;116;p1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7" name="Google Shape;117;p1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1994850" y="1482825"/>
            <a:ext cx="5154300" cy="129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9000"/>
              <a:buNone/>
              <a:defRPr sz="9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endParaRPr/>
          </a:p>
        </p:txBody>
      </p:sp>
      <p:sp>
        <p:nvSpPr>
          <p:cNvPr id="134" name="Google Shape;134;p18"/>
          <p:cNvSpPr txBox="1">
            <a:spLocks noGrp="1"/>
          </p:cNvSpPr>
          <p:nvPr>
            <p:ph type="subTitle" idx="1"/>
          </p:nvPr>
        </p:nvSpPr>
        <p:spPr>
          <a:xfrm>
            <a:off x="2299500" y="2972150"/>
            <a:ext cx="4545000" cy="5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cxnSp>
        <p:nvCxnSpPr>
          <p:cNvPr id="135" name="Google Shape;135;p1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6" name="Google Shape;136;p1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4">
    <p:spTree>
      <p:nvGrpSpPr>
        <p:cNvPr id="1" name="Shape 224"/>
        <p:cNvGrpSpPr/>
        <p:nvPr/>
      </p:nvGrpSpPr>
      <p:grpSpPr>
        <a:xfrm>
          <a:off x="0" y="0"/>
          <a:ext cx="0" cy="0"/>
          <a:chOff x="0" y="0"/>
          <a:chExt cx="0" cy="0"/>
        </a:xfrm>
      </p:grpSpPr>
      <p:sp>
        <p:nvSpPr>
          <p:cNvPr id="225" name="Google Shape;225;p30"/>
          <p:cNvSpPr txBox="1">
            <a:spLocks noGrp="1"/>
          </p:cNvSpPr>
          <p:nvPr>
            <p:ph type="subTitle" idx="1"/>
          </p:nvPr>
        </p:nvSpPr>
        <p:spPr>
          <a:xfrm>
            <a:off x="3509000"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26" name="Google Shape;226;p30"/>
          <p:cNvSpPr txBox="1">
            <a:spLocks noGrp="1"/>
          </p:cNvSpPr>
          <p:nvPr>
            <p:ph type="subTitle" idx="2"/>
          </p:nvPr>
        </p:nvSpPr>
        <p:spPr>
          <a:xfrm>
            <a:off x="35090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7" name="Google Shape;227;p30"/>
          <p:cNvSpPr txBox="1">
            <a:spLocks noGrp="1"/>
          </p:cNvSpPr>
          <p:nvPr>
            <p:ph type="subTitle" idx="3"/>
          </p:nvPr>
        </p:nvSpPr>
        <p:spPr>
          <a:xfrm>
            <a:off x="95302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28" name="Google Shape;228;p30"/>
          <p:cNvSpPr txBox="1">
            <a:spLocks noGrp="1"/>
          </p:cNvSpPr>
          <p:nvPr>
            <p:ph type="subTitle" idx="4"/>
          </p:nvPr>
        </p:nvSpPr>
        <p:spPr>
          <a:xfrm>
            <a:off x="95312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29" name="Google Shape;229;p30"/>
          <p:cNvSpPr txBox="1">
            <a:spLocks noGrp="1"/>
          </p:cNvSpPr>
          <p:nvPr>
            <p:ph type="subTitle" idx="5"/>
          </p:nvPr>
        </p:nvSpPr>
        <p:spPr>
          <a:xfrm>
            <a:off x="6064875" y="25320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0" name="Google Shape;230;p30"/>
          <p:cNvSpPr txBox="1">
            <a:spLocks noGrp="1"/>
          </p:cNvSpPr>
          <p:nvPr>
            <p:ph type="subTitle" idx="6"/>
          </p:nvPr>
        </p:nvSpPr>
        <p:spPr>
          <a:xfrm>
            <a:off x="6064875" y="2948247"/>
            <a:ext cx="2126100" cy="81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1" name="Google Shape;231;p30"/>
          <p:cNvSpPr txBox="1">
            <a:spLocks noGrp="1"/>
          </p:cNvSpPr>
          <p:nvPr>
            <p:ph type="title"/>
          </p:nvPr>
        </p:nvSpPr>
        <p:spPr>
          <a:xfrm>
            <a:off x="713225" y="445025"/>
            <a:ext cx="665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atin typeface="Merriweather Light"/>
                <a:ea typeface="Merriweather Light"/>
                <a:cs typeface="Merriweather Light"/>
                <a:sym typeface="Merriweather Light"/>
              </a:defRPr>
            </a:lvl2pPr>
            <a:lvl3pPr lvl="2" rtl="0">
              <a:spcBef>
                <a:spcPts val="0"/>
              </a:spcBef>
              <a:spcAft>
                <a:spcPts val="0"/>
              </a:spcAft>
              <a:buSzPts val="3000"/>
              <a:buNone/>
              <a:defRPr>
                <a:latin typeface="Merriweather Light"/>
                <a:ea typeface="Merriweather Light"/>
                <a:cs typeface="Merriweather Light"/>
                <a:sym typeface="Merriweather Light"/>
              </a:defRPr>
            </a:lvl3pPr>
            <a:lvl4pPr lvl="3" rtl="0">
              <a:spcBef>
                <a:spcPts val="0"/>
              </a:spcBef>
              <a:spcAft>
                <a:spcPts val="0"/>
              </a:spcAft>
              <a:buSzPts val="3000"/>
              <a:buNone/>
              <a:defRPr>
                <a:latin typeface="Merriweather Light"/>
                <a:ea typeface="Merriweather Light"/>
                <a:cs typeface="Merriweather Light"/>
                <a:sym typeface="Merriweather Light"/>
              </a:defRPr>
            </a:lvl4pPr>
            <a:lvl5pPr lvl="4" rtl="0">
              <a:spcBef>
                <a:spcPts val="0"/>
              </a:spcBef>
              <a:spcAft>
                <a:spcPts val="0"/>
              </a:spcAft>
              <a:buSzPts val="3000"/>
              <a:buNone/>
              <a:defRPr>
                <a:latin typeface="Merriweather Light"/>
                <a:ea typeface="Merriweather Light"/>
                <a:cs typeface="Merriweather Light"/>
                <a:sym typeface="Merriweather Light"/>
              </a:defRPr>
            </a:lvl5pPr>
            <a:lvl6pPr lvl="5" rtl="0">
              <a:spcBef>
                <a:spcPts val="0"/>
              </a:spcBef>
              <a:spcAft>
                <a:spcPts val="0"/>
              </a:spcAft>
              <a:buSzPts val="3000"/>
              <a:buNone/>
              <a:defRPr>
                <a:latin typeface="Merriweather Light"/>
                <a:ea typeface="Merriweather Light"/>
                <a:cs typeface="Merriweather Light"/>
                <a:sym typeface="Merriweather Light"/>
              </a:defRPr>
            </a:lvl6pPr>
            <a:lvl7pPr lvl="6" rtl="0">
              <a:spcBef>
                <a:spcPts val="0"/>
              </a:spcBef>
              <a:spcAft>
                <a:spcPts val="0"/>
              </a:spcAft>
              <a:buSzPts val="3000"/>
              <a:buNone/>
              <a:defRPr>
                <a:latin typeface="Merriweather Light"/>
                <a:ea typeface="Merriweather Light"/>
                <a:cs typeface="Merriweather Light"/>
                <a:sym typeface="Merriweather Light"/>
              </a:defRPr>
            </a:lvl7pPr>
            <a:lvl8pPr lvl="7" rtl="0">
              <a:spcBef>
                <a:spcPts val="0"/>
              </a:spcBef>
              <a:spcAft>
                <a:spcPts val="0"/>
              </a:spcAft>
              <a:buSzPts val="3000"/>
              <a:buNone/>
              <a:defRPr>
                <a:latin typeface="Merriweather Light"/>
                <a:ea typeface="Merriweather Light"/>
                <a:cs typeface="Merriweather Light"/>
                <a:sym typeface="Merriweather Light"/>
              </a:defRPr>
            </a:lvl8pPr>
            <a:lvl9pPr lvl="8"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cxnSp>
        <p:nvCxnSpPr>
          <p:cNvPr id="232" name="Google Shape;232;p3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33" name="Google Shape;233;p3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ix columns">
  <p:cSld name="CUSTOM_22">
    <p:spTree>
      <p:nvGrpSpPr>
        <p:cNvPr id="1" name="Shape 234"/>
        <p:cNvGrpSpPr/>
        <p:nvPr/>
      </p:nvGrpSpPr>
      <p:grpSpPr>
        <a:xfrm>
          <a:off x="0" y="0"/>
          <a:ext cx="0" cy="0"/>
          <a:chOff x="0" y="0"/>
          <a:chExt cx="0" cy="0"/>
        </a:xfrm>
      </p:grpSpPr>
      <p:sp>
        <p:nvSpPr>
          <p:cNvPr id="235" name="Google Shape;235;p31"/>
          <p:cNvSpPr txBox="1">
            <a:spLocks noGrp="1"/>
          </p:cNvSpPr>
          <p:nvPr>
            <p:ph type="subTitle" idx="1"/>
          </p:nvPr>
        </p:nvSpPr>
        <p:spPr>
          <a:xfrm>
            <a:off x="3509000"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6" name="Google Shape;236;p31"/>
          <p:cNvSpPr txBox="1">
            <a:spLocks noGrp="1"/>
          </p:cNvSpPr>
          <p:nvPr>
            <p:ph type="subTitle" idx="2"/>
          </p:nvPr>
        </p:nvSpPr>
        <p:spPr>
          <a:xfrm>
            <a:off x="35090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7" name="Google Shape;237;p31"/>
          <p:cNvSpPr txBox="1">
            <a:spLocks noGrp="1"/>
          </p:cNvSpPr>
          <p:nvPr>
            <p:ph type="subTitle" idx="3"/>
          </p:nvPr>
        </p:nvSpPr>
        <p:spPr>
          <a:xfrm>
            <a:off x="95302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38" name="Google Shape;238;p31"/>
          <p:cNvSpPr txBox="1">
            <a:spLocks noGrp="1"/>
          </p:cNvSpPr>
          <p:nvPr>
            <p:ph type="subTitle" idx="4"/>
          </p:nvPr>
        </p:nvSpPr>
        <p:spPr>
          <a:xfrm>
            <a:off x="95312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39" name="Google Shape;239;p31"/>
          <p:cNvSpPr txBox="1">
            <a:spLocks noGrp="1"/>
          </p:cNvSpPr>
          <p:nvPr>
            <p:ph type="subTitle" idx="5"/>
          </p:nvPr>
        </p:nvSpPr>
        <p:spPr>
          <a:xfrm>
            <a:off x="6064875" y="16938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0" name="Google Shape;240;p31"/>
          <p:cNvSpPr txBox="1">
            <a:spLocks noGrp="1"/>
          </p:cNvSpPr>
          <p:nvPr>
            <p:ph type="subTitle" idx="6"/>
          </p:nvPr>
        </p:nvSpPr>
        <p:spPr>
          <a:xfrm>
            <a:off x="6064875" y="21100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1" name="Google Shape;241;p31"/>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atin typeface="Merriweather Light"/>
                <a:ea typeface="Merriweather Light"/>
                <a:cs typeface="Merriweather Light"/>
                <a:sym typeface="Merriweather Light"/>
              </a:defRPr>
            </a:lvl2pPr>
            <a:lvl3pPr lvl="2" algn="ctr" rtl="0">
              <a:spcBef>
                <a:spcPts val="0"/>
              </a:spcBef>
              <a:spcAft>
                <a:spcPts val="0"/>
              </a:spcAft>
              <a:buSzPts val="3000"/>
              <a:buNone/>
              <a:defRPr>
                <a:latin typeface="Merriweather Light"/>
                <a:ea typeface="Merriweather Light"/>
                <a:cs typeface="Merriweather Light"/>
                <a:sym typeface="Merriweather Light"/>
              </a:defRPr>
            </a:lvl3pPr>
            <a:lvl4pPr lvl="3" algn="ctr" rtl="0">
              <a:spcBef>
                <a:spcPts val="0"/>
              </a:spcBef>
              <a:spcAft>
                <a:spcPts val="0"/>
              </a:spcAft>
              <a:buSzPts val="3000"/>
              <a:buNone/>
              <a:defRPr>
                <a:latin typeface="Merriweather Light"/>
                <a:ea typeface="Merriweather Light"/>
                <a:cs typeface="Merriweather Light"/>
                <a:sym typeface="Merriweather Light"/>
              </a:defRPr>
            </a:lvl4pPr>
            <a:lvl5pPr lvl="4" algn="ctr" rtl="0">
              <a:spcBef>
                <a:spcPts val="0"/>
              </a:spcBef>
              <a:spcAft>
                <a:spcPts val="0"/>
              </a:spcAft>
              <a:buSzPts val="3000"/>
              <a:buNone/>
              <a:defRPr>
                <a:latin typeface="Merriweather Light"/>
                <a:ea typeface="Merriweather Light"/>
                <a:cs typeface="Merriweather Light"/>
                <a:sym typeface="Merriweather Light"/>
              </a:defRPr>
            </a:lvl5pPr>
            <a:lvl6pPr lvl="5" algn="ctr" rtl="0">
              <a:spcBef>
                <a:spcPts val="0"/>
              </a:spcBef>
              <a:spcAft>
                <a:spcPts val="0"/>
              </a:spcAft>
              <a:buSzPts val="3000"/>
              <a:buNone/>
              <a:defRPr>
                <a:latin typeface="Merriweather Light"/>
                <a:ea typeface="Merriweather Light"/>
                <a:cs typeface="Merriweather Light"/>
                <a:sym typeface="Merriweather Light"/>
              </a:defRPr>
            </a:lvl6pPr>
            <a:lvl7pPr lvl="6" algn="ctr" rtl="0">
              <a:spcBef>
                <a:spcPts val="0"/>
              </a:spcBef>
              <a:spcAft>
                <a:spcPts val="0"/>
              </a:spcAft>
              <a:buSzPts val="3000"/>
              <a:buNone/>
              <a:defRPr>
                <a:latin typeface="Merriweather Light"/>
                <a:ea typeface="Merriweather Light"/>
                <a:cs typeface="Merriweather Light"/>
                <a:sym typeface="Merriweather Light"/>
              </a:defRPr>
            </a:lvl7pPr>
            <a:lvl8pPr lvl="7" algn="ctr" rtl="0">
              <a:spcBef>
                <a:spcPts val="0"/>
              </a:spcBef>
              <a:spcAft>
                <a:spcPts val="0"/>
              </a:spcAft>
              <a:buSzPts val="3000"/>
              <a:buNone/>
              <a:defRPr>
                <a:latin typeface="Merriweather Light"/>
                <a:ea typeface="Merriweather Light"/>
                <a:cs typeface="Merriweather Light"/>
                <a:sym typeface="Merriweather Light"/>
              </a:defRPr>
            </a:lvl8pPr>
            <a:lvl9pPr lvl="8" algn="ctr" rtl="0">
              <a:spcBef>
                <a:spcPts val="0"/>
              </a:spcBef>
              <a:spcAft>
                <a:spcPts val="0"/>
              </a:spcAft>
              <a:buSzPts val="3000"/>
              <a:buNone/>
              <a:defRPr>
                <a:latin typeface="Merriweather Light"/>
                <a:ea typeface="Merriweather Light"/>
                <a:cs typeface="Merriweather Light"/>
                <a:sym typeface="Merriweather Light"/>
              </a:defRPr>
            </a:lvl9pPr>
          </a:lstStyle>
          <a:p>
            <a:endParaRPr/>
          </a:p>
        </p:txBody>
      </p:sp>
      <p:sp>
        <p:nvSpPr>
          <p:cNvPr id="242" name="Google Shape;242;p31"/>
          <p:cNvSpPr txBox="1">
            <a:spLocks noGrp="1"/>
          </p:cNvSpPr>
          <p:nvPr>
            <p:ph type="subTitle" idx="7"/>
          </p:nvPr>
        </p:nvSpPr>
        <p:spPr>
          <a:xfrm>
            <a:off x="3509000"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3" name="Google Shape;243;p31"/>
          <p:cNvSpPr txBox="1">
            <a:spLocks noGrp="1"/>
          </p:cNvSpPr>
          <p:nvPr>
            <p:ph type="subTitle" idx="8"/>
          </p:nvPr>
        </p:nvSpPr>
        <p:spPr>
          <a:xfrm>
            <a:off x="35090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4" name="Google Shape;244;p31"/>
          <p:cNvSpPr txBox="1">
            <a:spLocks noGrp="1"/>
          </p:cNvSpPr>
          <p:nvPr>
            <p:ph type="subTitle" idx="9"/>
          </p:nvPr>
        </p:nvSpPr>
        <p:spPr>
          <a:xfrm>
            <a:off x="95302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5" name="Google Shape;245;p31"/>
          <p:cNvSpPr txBox="1">
            <a:spLocks noGrp="1"/>
          </p:cNvSpPr>
          <p:nvPr>
            <p:ph type="subTitle" idx="13"/>
          </p:nvPr>
        </p:nvSpPr>
        <p:spPr>
          <a:xfrm>
            <a:off x="95312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46" name="Google Shape;246;p31"/>
          <p:cNvSpPr txBox="1">
            <a:spLocks noGrp="1"/>
          </p:cNvSpPr>
          <p:nvPr>
            <p:ph type="subTitle" idx="14"/>
          </p:nvPr>
        </p:nvSpPr>
        <p:spPr>
          <a:xfrm>
            <a:off x="6064875" y="3398751"/>
            <a:ext cx="2126100" cy="444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1pPr>
            <a:lvl2pPr lvl="1"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2pPr>
            <a:lvl3pPr lvl="2"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3pPr>
            <a:lvl4pPr lvl="3"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4pPr>
            <a:lvl5pPr lvl="4"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5pPr>
            <a:lvl6pPr lvl="5"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6pPr>
            <a:lvl7pPr lvl="6"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7pPr>
            <a:lvl8pPr lvl="7"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8pPr>
            <a:lvl9pPr lvl="8" algn="ctr" rtl="0">
              <a:spcBef>
                <a:spcPts val="0"/>
              </a:spcBef>
              <a:spcAft>
                <a:spcPts val="0"/>
              </a:spcAft>
              <a:buClr>
                <a:schemeClr val="dk1"/>
              </a:buClr>
              <a:buSzPts val="2400"/>
              <a:buFont typeface="Vidaloka"/>
              <a:buNone/>
              <a:defRPr sz="2400">
                <a:solidFill>
                  <a:schemeClr val="dk1"/>
                </a:solidFill>
                <a:latin typeface="Vidaloka"/>
                <a:ea typeface="Vidaloka"/>
                <a:cs typeface="Vidaloka"/>
                <a:sym typeface="Vidaloka"/>
              </a:defRPr>
            </a:lvl9pPr>
          </a:lstStyle>
          <a:p>
            <a:endParaRPr/>
          </a:p>
        </p:txBody>
      </p:sp>
      <p:sp>
        <p:nvSpPr>
          <p:cNvPr id="247" name="Google Shape;247;p31"/>
          <p:cNvSpPr txBox="1">
            <a:spLocks noGrp="1"/>
          </p:cNvSpPr>
          <p:nvPr>
            <p:ph type="subTitle" idx="15"/>
          </p:nvPr>
        </p:nvSpPr>
        <p:spPr>
          <a:xfrm>
            <a:off x="6064875" y="3814949"/>
            <a:ext cx="2126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248" name="Google Shape;248;p3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49" name="Google Shape;249;p3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50" name="Google Shape;250;p31"/>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51" name="Google Shape;251;p31"/>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5" r:id="rId3"/>
    <p:sldLayoutId id="2147483657" r:id="rId4"/>
    <p:sldLayoutId id="2147483660" r:id="rId5"/>
    <p:sldLayoutId id="2147483661" r:id="rId6"/>
    <p:sldLayoutId id="2147483664" r:id="rId7"/>
    <p:sldLayoutId id="2147483676" r:id="rId8"/>
    <p:sldLayoutId id="2147483677" r:id="rId9"/>
    <p:sldLayoutId id="2147483692" r:id="rId10"/>
    <p:sldLayoutId id="2147483695" r:id="rId11"/>
    <p:sldLayoutId id="2147483697" r:id="rId12"/>
    <p:sldLayoutId id="2147483698" r:id="rId13"/>
    <p:sldLayoutId id="2147483699"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2" Type="http://schemas.microsoft.com/office/2007/relationships/media" Target="../media/media1.m4a"/><Relationship Id="rId1" Type="http://schemas.openxmlformats.org/officeDocument/2006/relationships/tags" Target="../tags/tag1.xml"/><Relationship Id="rId6" Type="http://schemas.openxmlformats.org/officeDocument/2006/relationships/image" Target="../media/image1.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10.xml"/><Relationship Id="rId6" Type="http://schemas.openxmlformats.org/officeDocument/2006/relationships/image" Target="../media/image1.png"/><Relationship Id="rId5" Type="http://schemas.openxmlformats.org/officeDocument/2006/relationships/notesSlide" Target="../notesSlides/notesSlide10.xml"/><Relationship Id="rId4"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11.xml"/><Relationship Id="rId6" Type="http://schemas.openxmlformats.org/officeDocument/2006/relationships/image" Target="../media/image1.png"/><Relationship Id="rId5" Type="http://schemas.openxmlformats.org/officeDocument/2006/relationships/notesSlide" Target="../notesSlides/notesSlide11.xml"/><Relationship Id="rId4"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12.xml"/><Relationship Id="rId6" Type="http://schemas.openxmlformats.org/officeDocument/2006/relationships/image" Target="../media/image1.png"/><Relationship Id="rId5" Type="http://schemas.openxmlformats.org/officeDocument/2006/relationships/notesSlide" Target="../notesSlides/notesSlide12.xml"/><Relationship Id="rId4"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2" Type="http://schemas.microsoft.com/office/2007/relationships/media" Target="../media/media13.m4a"/><Relationship Id="rId1" Type="http://schemas.openxmlformats.org/officeDocument/2006/relationships/tags" Target="../tags/tag13.xml"/><Relationship Id="rId6" Type="http://schemas.openxmlformats.org/officeDocument/2006/relationships/image" Target="../media/image1.png"/><Relationship Id="rId5" Type="http://schemas.openxmlformats.org/officeDocument/2006/relationships/notesSlide" Target="../notesSlides/notesSlide13.xml"/><Relationship Id="rId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2" Type="http://schemas.microsoft.com/office/2007/relationships/media" Target="../media/media14.m4a"/><Relationship Id="rId1" Type="http://schemas.openxmlformats.org/officeDocument/2006/relationships/tags" Target="../tags/tag14.xml"/><Relationship Id="rId6" Type="http://schemas.openxmlformats.org/officeDocument/2006/relationships/image" Target="../media/image1.png"/><Relationship Id="rId5" Type="http://schemas.openxmlformats.org/officeDocument/2006/relationships/notesSlide" Target="../notesSlides/notesSlide14.xml"/><Relationship Id="rId4"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2" Type="http://schemas.microsoft.com/office/2007/relationships/media" Target="../media/media15.m4a"/><Relationship Id="rId1" Type="http://schemas.openxmlformats.org/officeDocument/2006/relationships/tags" Target="../tags/tag15.xml"/><Relationship Id="rId6" Type="http://schemas.openxmlformats.org/officeDocument/2006/relationships/image" Target="../media/image1.png"/><Relationship Id="rId5" Type="http://schemas.openxmlformats.org/officeDocument/2006/relationships/notesSlide" Target="../notesSlides/notesSlide15.xml"/><Relationship Id="rId4"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2" Type="http://schemas.microsoft.com/office/2007/relationships/media" Target="../media/media16.m4a"/><Relationship Id="rId1" Type="http://schemas.openxmlformats.org/officeDocument/2006/relationships/tags" Target="../tags/tag16.xml"/><Relationship Id="rId6" Type="http://schemas.openxmlformats.org/officeDocument/2006/relationships/image" Target="../media/image1.png"/><Relationship Id="rId5" Type="http://schemas.openxmlformats.org/officeDocument/2006/relationships/notesSlide" Target="../notesSlides/notesSlide16.xml"/><Relationship Id="rId4"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17.xml"/><Relationship Id="rId6" Type="http://schemas.openxmlformats.org/officeDocument/2006/relationships/image" Target="../media/image1.png"/><Relationship Id="rId5" Type="http://schemas.openxmlformats.org/officeDocument/2006/relationships/notesSlide" Target="../notesSlides/notesSlide17.xml"/><Relationship Id="rId4"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2" Type="http://schemas.microsoft.com/office/2007/relationships/media" Target="../media/media18.m4a"/><Relationship Id="rId1" Type="http://schemas.openxmlformats.org/officeDocument/2006/relationships/tags" Target="../tags/tag18.xml"/><Relationship Id="rId6" Type="http://schemas.openxmlformats.org/officeDocument/2006/relationships/image" Target="../media/image1.png"/><Relationship Id="rId5" Type="http://schemas.openxmlformats.org/officeDocument/2006/relationships/notesSlide" Target="../notesSlides/notesSlide18.xml"/><Relationship Id="rId4"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audio" Target="../media/media19.m4a"/><Relationship Id="rId2" Type="http://schemas.microsoft.com/office/2007/relationships/media" Target="../media/media19.m4a"/><Relationship Id="rId1" Type="http://schemas.openxmlformats.org/officeDocument/2006/relationships/tags" Target="../tags/tag19.xml"/><Relationship Id="rId6" Type="http://schemas.openxmlformats.org/officeDocument/2006/relationships/image" Target="../media/image1.png"/><Relationship Id="rId5" Type="http://schemas.openxmlformats.org/officeDocument/2006/relationships/notesSlide" Target="../notesSlides/notesSlide19.xml"/><Relationship Id="rId4"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2" Type="http://schemas.microsoft.com/office/2007/relationships/media" Target="../media/media2.m4a"/><Relationship Id="rId1" Type="http://schemas.openxmlformats.org/officeDocument/2006/relationships/tags" Target="../tags/tag2.xml"/><Relationship Id="rId6" Type="http://schemas.openxmlformats.org/officeDocument/2006/relationships/image" Target="../media/image1.png"/><Relationship Id="rId5" Type="http://schemas.openxmlformats.org/officeDocument/2006/relationships/notesSlide" Target="../notesSlides/notesSlide2.xml"/><Relationship Id="rId4"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audio" Target="../media/media20.m4a"/><Relationship Id="rId2" Type="http://schemas.microsoft.com/office/2007/relationships/media" Target="../media/media20.m4a"/><Relationship Id="rId1" Type="http://schemas.openxmlformats.org/officeDocument/2006/relationships/tags" Target="../tags/tag20.xml"/><Relationship Id="rId6" Type="http://schemas.openxmlformats.org/officeDocument/2006/relationships/image" Target="../media/image1.png"/><Relationship Id="rId5" Type="http://schemas.openxmlformats.org/officeDocument/2006/relationships/notesSlide" Target="../notesSlides/notesSlide20.xml"/><Relationship Id="rId4"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3" Type="http://schemas.openxmlformats.org/officeDocument/2006/relationships/audio" Target="../media/media21.m4a"/><Relationship Id="rId7" Type="http://schemas.openxmlformats.org/officeDocument/2006/relationships/image" Target="../media/image3.png"/><Relationship Id="rId12" Type="http://schemas.openxmlformats.org/officeDocument/2006/relationships/image" Target="../media/image8.png"/><Relationship Id="rId2" Type="http://schemas.microsoft.com/office/2007/relationships/media" Target="../media/media21.m4a"/><Relationship Id="rId1" Type="http://schemas.openxmlformats.org/officeDocument/2006/relationships/tags" Target="../tags/tag21.xml"/><Relationship Id="rId6" Type="http://schemas.openxmlformats.org/officeDocument/2006/relationships/image" Target="../media/image2.png"/><Relationship Id="rId11" Type="http://schemas.openxmlformats.org/officeDocument/2006/relationships/image" Target="../media/image7.png"/><Relationship Id="rId5" Type="http://schemas.openxmlformats.org/officeDocument/2006/relationships/notesSlide" Target="../notesSlides/notesSlide21.xml"/><Relationship Id="rId10" Type="http://schemas.openxmlformats.org/officeDocument/2006/relationships/image" Target="../media/image6.png"/><Relationship Id="rId4" Type="http://schemas.openxmlformats.org/officeDocument/2006/relationships/slideLayout" Target="../slideLayouts/slideLayout2.xml"/><Relationship Id="rId9" Type="http://schemas.openxmlformats.org/officeDocument/2006/relationships/image" Target="../media/image5.png"/><Relationship Id="rId1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audio" Target="../media/media22.m4a"/><Relationship Id="rId2" Type="http://schemas.microsoft.com/office/2007/relationships/media" Target="../media/media22.m4a"/><Relationship Id="rId1" Type="http://schemas.openxmlformats.org/officeDocument/2006/relationships/tags" Target="../tags/tag22.xml"/><Relationship Id="rId6" Type="http://schemas.openxmlformats.org/officeDocument/2006/relationships/image" Target="../media/image1.png"/><Relationship Id="rId5" Type="http://schemas.openxmlformats.org/officeDocument/2006/relationships/notesSlide" Target="../notesSlides/notesSlide22.xml"/><Relationship Id="rId4"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audio" Target="../media/media23.m4a"/><Relationship Id="rId2" Type="http://schemas.microsoft.com/office/2007/relationships/media" Target="../media/media23.m4a"/><Relationship Id="rId1" Type="http://schemas.openxmlformats.org/officeDocument/2006/relationships/tags" Target="../tags/tag23.xml"/><Relationship Id="rId6" Type="http://schemas.openxmlformats.org/officeDocument/2006/relationships/image" Target="../media/image1.png"/><Relationship Id="rId5" Type="http://schemas.openxmlformats.org/officeDocument/2006/relationships/notesSlide" Target="../notesSlides/notesSlide23.xml"/><Relationship Id="rId4"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audio" Target="../media/media24.m4a"/><Relationship Id="rId2" Type="http://schemas.microsoft.com/office/2007/relationships/media" Target="../media/media24.m4a"/><Relationship Id="rId1" Type="http://schemas.openxmlformats.org/officeDocument/2006/relationships/tags" Target="../tags/tag24.xml"/><Relationship Id="rId6" Type="http://schemas.openxmlformats.org/officeDocument/2006/relationships/image" Target="../media/image1.png"/><Relationship Id="rId5" Type="http://schemas.openxmlformats.org/officeDocument/2006/relationships/notesSlide" Target="../notesSlides/notesSlide24.xml"/><Relationship Id="rId4"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audio" Target="../media/media25.m4a"/><Relationship Id="rId2" Type="http://schemas.microsoft.com/office/2007/relationships/media" Target="../media/media25.m4a"/><Relationship Id="rId1" Type="http://schemas.openxmlformats.org/officeDocument/2006/relationships/tags" Target="../tags/tag25.xml"/><Relationship Id="rId6" Type="http://schemas.openxmlformats.org/officeDocument/2006/relationships/image" Target="../media/image1.png"/><Relationship Id="rId5" Type="http://schemas.openxmlformats.org/officeDocument/2006/relationships/notesSlide" Target="../notesSlides/notesSlide25.xml"/><Relationship Id="rId4"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audio" Target="../media/media26.m4a"/><Relationship Id="rId2" Type="http://schemas.microsoft.com/office/2007/relationships/media" Target="../media/media26.m4a"/><Relationship Id="rId1" Type="http://schemas.openxmlformats.org/officeDocument/2006/relationships/tags" Target="../tags/tag26.xml"/><Relationship Id="rId6" Type="http://schemas.openxmlformats.org/officeDocument/2006/relationships/image" Target="../media/image1.png"/><Relationship Id="rId5" Type="http://schemas.openxmlformats.org/officeDocument/2006/relationships/notesSlide" Target="../notesSlides/notesSlide26.xml"/><Relationship Id="rId4"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audio" Target="../media/media27.m4a"/><Relationship Id="rId2" Type="http://schemas.microsoft.com/office/2007/relationships/media" Target="../media/media27.m4a"/><Relationship Id="rId1" Type="http://schemas.openxmlformats.org/officeDocument/2006/relationships/tags" Target="../tags/tag27.xml"/><Relationship Id="rId6" Type="http://schemas.openxmlformats.org/officeDocument/2006/relationships/image" Target="../media/image1.png"/><Relationship Id="rId5" Type="http://schemas.openxmlformats.org/officeDocument/2006/relationships/notesSlide" Target="../notesSlides/notesSlide27.xml"/><Relationship Id="rId4"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audio" Target="../media/media28.m4a"/><Relationship Id="rId2" Type="http://schemas.microsoft.com/office/2007/relationships/media" Target="../media/media28.m4a"/><Relationship Id="rId1" Type="http://schemas.openxmlformats.org/officeDocument/2006/relationships/tags" Target="../tags/tag28.xml"/><Relationship Id="rId6" Type="http://schemas.openxmlformats.org/officeDocument/2006/relationships/image" Target="../media/image1.png"/><Relationship Id="rId5" Type="http://schemas.openxmlformats.org/officeDocument/2006/relationships/notesSlide" Target="../notesSlides/notesSlide28.xml"/><Relationship Id="rId4"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audio" Target="../media/media29.m4a"/><Relationship Id="rId2" Type="http://schemas.microsoft.com/office/2007/relationships/media" Target="../media/media29.m4a"/><Relationship Id="rId1" Type="http://schemas.openxmlformats.org/officeDocument/2006/relationships/tags" Target="../tags/tag29.xml"/><Relationship Id="rId6" Type="http://schemas.openxmlformats.org/officeDocument/2006/relationships/image" Target="../media/image1.png"/><Relationship Id="rId5" Type="http://schemas.openxmlformats.org/officeDocument/2006/relationships/notesSlide" Target="../notesSlides/notesSlide29.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3.xml"/><Relationship Id="rId6" Type="http://schemas.openxmlformats.org/officeDocument/2006/relationships/image" Target="../media/image1.png"/><Relationship Id="rId5" Type="http://schemas.openxmlformats.org/officeDocument/2006/relationships/notesSlide" Target="../notesSlides/notesSlide3.xml"/><Relationship Id="rId4"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audio" Target="../media/media30.m4a"/><Relationship Id="rId2" Type="http://schemas.microsoft.com/office/2007/relationships/media" Target="../media/media30.m4a"/><Relationship Id="rId1" Type="http://schemas.openxmlformats.org/officeDocument/2006/relationships/tags" Target="../tags/tag30.xml"/><Relationship Id="rId6" Type="http://schemas.openxmlformats.org/officeDocument/2006/relationships/image" Target="../media/image1.png"/><Relationship Id="rId5" Type="http://schemas.openxmlformats.org/officeDocument/2006/relationships/notesSlide" Target="../notesSlides/notesSlide30.xml"/><Relationship Id="rId4"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audio" Target="../media/media31.m4a"/><Relationship Id="rId2" Type="http://schemas.microsoft.com/office/2007/relationships/media" Target="../media/media31.m4a"/><Relationship Id="rId1" Type="http://schemas.openxmlformats.org/officeDocument/2006/relationships/tags" Target="../tags/tag31.xml"/><Relationship Id="rId6" Type="http://schemas.openxmlformats.org/officeDocument/2006/relationships/image" Target="../media/image1.png"/><Relationship Id="rId5" Type="http://schemas.openxmlformats.org/officeDocument/2006/relationships/notesSlide" Target="../notesSlides/notesSlide31.xml"/><Relationship Id="rId4"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audio" Target="../media/media32.m4a"/><Relationship Id="rId7" Type="http://schemas.openxmlformats.org/officeDocument/2006/relationships/image" Target="../media/image11.svg"/><Relationship Id="rId2" Type="http://schemas.microsoft.com/office/2007/relationships/media" Target="../media/media32.m4a"/><Relationship Id="rId1" Type="http://schemas.openxmlformats.org/officeDocument/2006/relationships/tags" Target="../tags/tag32.xml"/><Relationship Id="rId6" Type="http://schemas.openxmlformats.org/officeDocument/2006/relationships/image" Target="../media/image10.png"/><Relationship Id="rId5" Type="http://schemas.openxmlformats.org/officeDocument/2006/relationships/notesSlide" Target="../notesSlides/notesSlide32.xml"/><Relationship Id="rId10" Type="http://schemas.openxmlformats.org/officeDocument/2006/relationships/image" Target="../media/image1.png"/><Relationship Id="rId4" Type="http://schemas.openxmlformats.org/officeDocument/2006/relationships/slideLayout" Target="../slideLayouts/slideLayout2.xml"/><Relationship Id="rId9" Type="http://schemas.openxmlformats.org/officeDocument/2006/relationships/image" Target="../media/image13.svg"/></Relationships>
</file>

<file path=ppt/slides/_rels/slide33.xml.rels><?xml version="1.0" encoding="UTF-8" standalone="yes"?>
<Relationships xmlns="http://schemas.openxmlformats.org/package/2006/relationships"><Relationship Id="rId3" Type="http://schemas.openxmlformats.org/officeDocument/2006/relationships/audio" Target="../media/media33.m4a"/><Relationship Id="rId2" Type="http://schemas.microsoft.com/office/2007/relationships/media" Target="../media/media33.m4a"/><Relationship Id="rId1" Type="http://schemas.openxmlformats.org/officeDocument/2006/relationships/tags" Target="../tags/tag33.xml"/><Relationship Id="rId6" Type="http://schemas.openxmlformats.org/officeDocument/2006/relationships/image" Target="../media/image1.png"/><Relationship Id="rId5" Type="http://schemas.openxmlformats.org/officeDocument/2006/relationships/notesSlide" Target="../notesSlides/notesSlide33.xml"/><Relationship Id="rId4"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audio" Target="../media/media34.m4a"/><Relationship Id="rId2" Type="http://schemas.microsoft.com/office/2007/relationships/media" Target="../media/media34.m4a"/><Relationship Id="rId1" Type="http://schemas.openxmlformats.org/officeDocument/2006/relationships/tags" Target="../tags/tag34.xml"/><Relationship Id="rId6" Type="http://schemas.openxmlformats.org/officeDocument/2006/relationships/image" Target="../media/image1.png"/><Relationship Id="rId5" Type="http://schemas.openxmlformats.org/officeDocument/2006/relationships/notesSlide" Target="../notesSlides/notesSlide34.xml"/><Relationship Id="rId4"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audio" Target="../media/media35.m4a"/><Relationship Id="rId7" Type="http://schemas.openxmlformats.org/officeDocument/2006/relationships/image" Target="../media/image1.png"/><Relationship Id="rId2" Type="http://schemas.microsoft.com/office/2007/relationships/media" Target="../media/media35.m4a"/><Relationship Id="rId1" Type="http://schemas.openxmlformats.org/officeDocument/2006/relationships/tags" Target="../tags/tag35.xml"/><Relationship Id="rId6" Type="http://schemas.openxmlformats.org/officeDocument/2006/relationships/image" Target="../media/image14.png"/><Relationship Id="rId5" Type="http://schemas.openxmlformats.org/officeDocument/2006/relationships/notesSlide" Target="../notesSlides/notesSlide35.xml"/><Relationship Id="rId4"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3" Type="http://schemas.openxmlformats.org/officeDocument/2006/relationships/audio" Target="../media/media36.m4a"/><Relationship Id="rId2" Type="http://schemas.microsoft.com/office/2007/relationships/media" Target="../media/media36.m4a"/><Relationship Id="rId1" Type="http://schemas.openxmlformats.org/officeDocument/2006/relationships/tags" Target="../tags/tag36.xml"/><Relationship Id="rId6" Type="http://schemas.openxmlformats.org/officeDocument/2006/relationships/image" Target="../media/image1.png"/><Relationship Id="rId5" Type="http://schemas.openxmlformats.org/officeDocument/2006/relationships/notesSlide" Target="../notesSlides/notesSlide36.xml"/><Relationship Id="rId4"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8" Type="http://schemas.openxmlformats.org/officeDocument/2006/relationships/hyperlink" Target="https://www.icao.int/MID/Documents/2023/Cybersecurity%20Symposium/Outcomes_%20Cybersecurity%20Symposium%20-%20Final%20Draft.pdf" TargetMode="External"/><Relationship Id="rId13" Type="http://schemas.openxmlformats.org/officeDocument/2006/relationships/hyperlink" Target="https://doi.org/10.1109/UkrMW58013.2022.10037025" TargetMode="External"/><Relationship Id="rId3" Type="http://schemas.openxmlformats.org/officeDocument/2006/relationships/hyperlink" Target="https://doi.org/10.3390/s22239412" TargetMode="External"/><Relationship Id="rId7" Type="http://schemas.openxmlformats.org/officeDocument/2006/relationships/hyperlink" Target="https://www.iata.org/contentassets/d7e421981aa64169af1a8d6b37438d4d/tib---gnss-interference---20230330.pdf" TargetMode="External"/><Relationship Id="rId12" Type="http://schemas.openxmlformats.org/officeDocument/2006/relationships/hyperlink" Target="https://link.springer.com/book/10.1007/978-3-030-46781-4" TargetMode="External"/><Relationship Id="rId2" Type="http://schemas.openxmlformats.org/officeDocument/2006/relationships/notesSlide" Target="../notesSlides/notesSlide37.xml"/><Relationship Id="rId1" Type="http://schemas.openxmlformats.org/officeDocument/2006/relationships/slideLayout" Target="../slideLayouts/slideLayout10.xml"/><Relationship Id="rId6" Type="http://schemas.openxmlformats.org/officeDocument/2006/relationships/hyperlink" Target="https://www.icao.int/EURNAT/Other%20Meetings%20Seminars%20and%20Workshops/ICAO%20-IATA%20joint%20webinar%20on%20prevention%20of%20Controlled%20Flight%20into%20Terrain%20(CFIT)/7.%20CIFT%20-%20GNSS%20Incidents%202022.pdf" TargetMode="External"/><Relationship Id="rId11" Type="http://schemas.openxmlformats.org/officeDocument/2006/relationships/hyperlink" Target="https://www.doi.org/10.3390/data7060070" TargetMode="External"/><Relationship Id="rId5" Type="http://schemas.openxmlformats.org/officeDocument/2006/relationships/hyperlink" Target="https://www.icao.int/MID/Documents/2023/ATM%20SG9/PPT24.pdf" TargetMode="External"/><Relationship Id="rId15" Type="http://schemas.openxmlformats.org/officeDocument/2006/relationships/hyperlink" Target="https://doi.org/10.1109/ISDFS58141.2023.10131729" TargetMode="External"/><Relationship Id="rId10" Type="http://schemas.openxmlformats.org/officeDocument/2006/relationships/hyperlink" Target="https://www.aviationweek.com/business-aviation/safety-ops-regulation/serious-threat-gps-spoofing-analysis" TargetMode="External"/><Relationship Id="rId4" Type="http://schemas.openxmlformats.org/officeDocument/2006/relationships/hyperlink" Target="https://www.doi.org/10.1007/978-3-030-95467-3_38" TargetMode="External"/><Relationship Id="rId9" Type="http://schemas.openxmlformats.org/officeDocument/2006/relationships/hyperlink" Target="https://www.foreignpolicy.com/2024/03/19/war-zone-gps-spoofing-threat-civil-aviation-russia-iran/#:~:text=In%20spoofing%20incidents%2C%20however%2C%20false.is%20somewhere%20it%20is%20not" TargetMode="External"/><Relationship Id="rId14" Type="http://schemas.openxmlformats.org/officeDocument/2006/relationships/hyperlink" Target="https://doi.org/10.3390/drones7060370" TargetMode="External"/></Relationships>
</file>

<file path=ppt/slides/_rels/slide38.xml.rels><?xml version="1.0" encoding="UTF-8" standalone="yes"?>
<Relationships xmlns="http://schemas.openxmlformats.org/package/2006/relationships"><Relationship Id="rId8" Type="http://schemas.openxmlformats.org/officeDocument/2006/relationships/hyperlink" Target="https://en.wikipedia.org/wiki/International_Civil_Aviation_Organization" TargetMode="External"/><Relationship Id="rId13" Type="http://schemas.openxmlformats.org/officeDocument/2006/relationships/hyperlink" Target="https://doi.org/10.1109/ELNANO54667.2022.9927038" TargetMode="External"/><Relationship Id="rId3" Type="http://schemas.openxmlformats.org/officeDocument/2006/relationships/hyperlink" Target="https://www.icao.int/aviationcybersecurity/Pages/default.aspx" TargetMode="External"/><Relationship Id="rId7" Type="http://schemas.openxmlformats.org/officeDocument/2006/relationships/hyperlink" Target="https://en.wikipedia.org/wiki/Hamad_International_Airport" TargetMode="External"/><Relationship Id="rId12" Type="http://schemas.openxmlformats.org/officeDocument/2006/relationships/hyperlink" Target="https://doi.org/10.1109/ICCUBEA47591.2019.9128483" TargetMode="External"/><Relationship Id="rId2" Type="http://schemas.openxmlformats.org/officeDocument/2006/relationships/notesSlide" Target="../notesSlides/notesSlide38.xml"/><Relationship Id="rId1" Type="http://schemas.openxmlformats.org/officeDocument/2006/relationships/slideLayout" Target="../slideLayouts/slideLayout10.xml"/><Relationship Id="rId6" Type="http://schemas.openxmlformats.org/officeDocument/2006/relationships/hyperlink" Target="https://unitingaviation.com/news/capacity-efficiency/qatars-commitment-to-empowering-civil-aviation/" TargetMode="External"/><Relationship Id="rId11" Type="http://schemas.openxmlformats.org/officeDocument/2006/relationships/hyperlink" Target="https://doi.org/10.37105/sd.73" TargetMode="External"/><Relationship Id="rId5" Type="http://schemas.openxmlformats.org/officeDocument/2006/relationships/hyperlink" Target="https://1000logos.net/qatar-airways-logo/" TargetMode="External"/><Relationship Id="rId15" Type="http://schemas.openxmlformats.org/officeDocument/2006/relationships/hyperlink" Target="https://doi.org/10.1109/DASC55683.2022.9925840" TargetMode="External"/><Relationship Id="rId10" Type="http://schemas.openxmlformats.org/officeDocument/2006/relationships/hyperlink" Target="https://doi.org/10.3390/info13030146" TargetMode="External"/><Relationship Id="rId4" Type="http://schemas.openxmlformats.org/officeDocument/2006/relationships/hyperlink" Target="https://doi.org/10.1109/TDSC.2021.3135639" TargetMode="External"/><Relationship Id="rId9" Type="http://schemas.openxmlformats.org/officeDocument/2006/relationships/hyperlink" Target="https://www.icao.int/MID/Pages/DGCA-MID/DGCA-MID-6.aspx" TargetMode="External"/><Relationship Id="rId14" Type="http://schemas.openxmlformats.org/officeDocument/2006/relationships/hyperlink" Target="https://doi.org/10.1145/3387940.3392223" TargetMode="External"/></Relationships>
</file>

<file path=ppt/slides/_rels/slide39.xml.rels><?xml version="1.0" encoding="UTF-8" standalone="yes"?>
<Relationships xmlns="http://schemas.openxmlformats.org/package/2006/relationships"><Relationship Id="rId8" Type="http://schemas.openxmlformats.org/officeDocument/2006/relationships/hyperlink" Target="https://h1bdata.com/pin/ufa/" TargetMode="External"/><Relationship Id="rId13" Type="http://schemas.openxmlformats.org/officeDocument/2006/relationships/hyperlink" Target="https://www.bcs.org/media/2211/bcs-code-of-conduct.pdf" TargetMode="External"/><Relationship Id="rId3" Type="http://schemas.openxmlformats.org/officeDocument/2006/relationships/hyperlink" Target="https://doi.org/10.1109/TAES.2019.2935959" TargetMode="External"/><Relationship Id="rId7" Type="http://schemas.openxmlformats.org/officeDocument/2006/relationships/hyperlink" Target="https://gdpr.eu/" TargetMode="External"/><Relationship Id="rId12" Type="http://schemas.openxmlformats.org/officeDocument/2006/relationships/hyperlink" Target="https://www.doi.org/10.1109/tim.2023.3289551%20%5b15" TargetMode="External"/><Relationship Id="rId2" Type="http://schemas.openxmlformats.org/officeDocument/2006/relationships/notesSlide" Target="../notesSlides/notesSlide39.xml"/><Relationship Id="rId1" Type="http://schemas.openxmlformats.org/officeDocument/2006/relationships/slideLayout" Target="../slideLayouts/slideLayout10.xml"/><Relationship Id="rId6" Type="http://schemas.openxmlformats.org/officeDocument/2006/relationships/hyperlink" Target="https://slidesgo.com/theme/minimalist-business-slides#search-minimalistic&amp;position-3&amp;results-3325&amp;rs=search" TargetMode="External"/><Relationship Id="rId11" Type="http://schemas.openxmlformats.org/officeDocument/2006/relationships/hyperlink" Target="https://doi.org/10.1109/FIE44824.2020.9273997" TargetMode="External"/><Relationship Id="rId5" Type="http://schemas.openxmlformats.org/officeDocument/2006/relationships/hyperlink" Target="https://doi.org/10.1109/ICECCT56650.2023.10179721" TargetMode="External"/><Relationship Id="rId15" Type="http://schemas.openxmlformats.org/officeDocument/2006/relationships/hyperlink" Target="https://www.doi.org/10.1088/1755-1315/1067/1/012043" TargetMode="External"/><Relationship Id="rId10" Type="http://schemas.openxmlformats.org/officeDocument/2006/relationships/hyperlink" Target="https://commons.wikimedia.org/wiki/File:IATAlogo.svg" TargetMode="External"/><Relationship Id="rId4" Type="http://schemas.openxmlformats.org/officeDocument/2006/relationships/hyperlink" Target="https://www.doi.org/10.5194/ANGEO-38-179-2020" TargetMode="External"/><Relationship Id="rId9" Type="http://schemas.openxmlformats.org/officeDocument/2006/relationships/hyperlink" Target="https://vectorlogoseek.com/frequentis-ag-vector-logo-svg/" TargetMode="External"/><Relationship Id="rId14" Type="http://schemas.openxmlformats.org/officeDocument/2006/relationships/hyperlink" Target="https://doi.org/10.3390/rs14020350" TargetMode="Externa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4.xml"/><Relationship Id="rId6" Type="http://schemas.openxmlformats.org/officeDocument/2006/relationships/image" Target="../media/image1.png"/><Relationship Id="rId5" Type="http://schemas.openxmlformats.org/officeDocument/2006/relationships/notesSlide" Target="../notesSlides/notesSlide4.xml"/><Relationship Id="rId4"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5.xml"/><Relationship Id="rId6" Type="http://schemas.openxmlformats.org/officeDocument/2006/relationships/image" Target="../media/image1.png"/><Relationship Id="rId5" Type="http://schemas.openxmlformats.org/officeDocument/2006/relationships/notesSlide" Target="../notesSlides/notesSlide5.xml"/><Relationship Id="rId4"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6.xml"/><Relationship Id="rId6" Type="http://schemas.openxmlformats.org/officeDocument/2006/relationships/image" Target="../media/image1.png"/><Relationship Id="rId5" Type="http://schemas.openxmlformats.org/officeDocument/2006/relationships/notesSlide" Target="../notesSlides/notesSlide6.xml"/><Relationship Id="rId4"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7.xml"/><Relationship Id="rId6" Type="http://schemas.openxmlformats.org/officeDocument/2006/relationships/image" Target="../media/image1.png"/><Relationship Id="rId5" Type="http://schemas.openxmlformats.org/officeDocument/2006/relationships/notesSlide" Target="../notesSlides/notesSlide7.xml"/><Relationship Id="rId4"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8.xml"/><Relationship Id="rId6" Type="http://schemas.openxmlformats.org/officeDocument/2006/relationships/image" Target="../media/image1.png"/><Relationship Id="rId5" Type="http://schemas.openxmlformats.org/officeDocument/2006/relationships/notesSlide" Target="../notesSlides/notesSlide8.xml"/><Relationship Id="rId4"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1.png"/><Relationship Id="rId2" Type="http://schemas.microsoft.com/office/2007/relationships/media" Target="../media/media9.m4a"/><Relationship Id="rId1" Type="http://schemas.openxmlformats.org/officeDocument/2006/relationships/tags" Target="../tags/tag9.xml"/><Relationship Id="rId6" Type="http://schemas.openxmlformats.org/officeDocument/2006/relationships/chart" Target="../charts/chart1.xml"/><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59"/>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GPS-Spoofing in Aviation</a:t>
            </a:r>
            <a:endParaRPr dirty="0"/>
          </a:p>
        </p:txBody>
      </p:sp>
      <p:sp>
        <p:nvSpPr>
          <p:cNvPr id="483" name="Google Shape;483;p59"/>
          <p:cNvSpPr txBox="1">
            <a:spLocks noGrp="1"/>
          </p:cNvSpPr>
          <p:nvPr>
            <p:ph type="subTitle" idx="1"/>
          </p:nvPr>
        </p:nvSpPr>
        <p:spPr>
          <a:xfrm>
            <a:off x="695260" y="3377100"/>
            <a:ext cx="775348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solidFill>
                  <a:schemeClr val="bg1">
                    <a:lumMod val="50000"/>
                  </a:schemeClr>
                </a:solidFill>
              </a:rPr>
              <a:t>Research Proposal</a:t>
            </a:r>
            <a:endParaRPr dirty="0"/>
          </a:p>
        </p:txBody>
      </p:sp>
      <p:pic>
        <p:nvPicPr>
          <p:cNvPr id="40" name="Audio 39">
            <a:hlinkClick r:id="" action="ppaction://media"/>
            <a:extLst>
              <a:ext uri="{FF2B5EF4-FFF2-40B4-BE49-F238E27FC236}">
                <a16:creationId xmlns:a16="http://schemas.microsoft.com/office/drawing/2014/main" id="{2344F70F-7334-CA6A-EF90-C71F9F633ED7}"/>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8223"/>
    </mc:Choice>
    <mc:Fallback xmlns="">
      <p:transition spd="slow" advTm="82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nodeType="clickEffect">
                                  <p:stCondLst>
                                    <p:cond delay="0"/>
                                  </p:stCondLst>
                                  <p:childTnLst>
                                    <p:set>
                                      <p:cBhvr>
                                        <p:cTn id="10" dur="1" fill="hold">
                                          <p:stCondLst>
                                            <p:cond delay="0"/>
                                          </p:stCondLst>
                                        </p:cTn>
                                        <p:tgtEl>
                                          <p:spTgt spid="482"/>
                                        </p:tgtEl>
                                        <p:attrNameLst>
                                          <p:attrName>style.visibility</p:attrName>
                                        </p:attrNameLst>
                                      </p:cBhvr>
                                      <p:to>
                                        <p:strVal val="visible"/>
                                      </p:to>
                                    </p:set>
                                    <p:anim calcmode="lin" valueType="num">
                                      <p:cBhvr additive="base">
                                        <p:cTn id="11" dur="1000"/>
                                        <p:tgtEl>
                                          <p:spTgt spid="482"/>
                                        </p:tgtEl>
                                        <p:attrNameLst>
                                          <p:attrName>ppt_x</p:attrName>
                                        </p:attrNameLst>
                                      </p:cBhvr>
                                      <p:tavLst>
                                        <p:tav tm="0">
                                          <p:val>
                                            <p:strVal val="#ppt_x-1"/>
                                          </p:val>
                                        </p:tav>
                                        <p:tav tm="100000">
                                          <p:val>
                                            <p:strVal val="#ppt_x"/>
                                          </p:val>
                                        </p:tav>
                                      </p:tavLst>
                                    </p:anim>
                                  </p:childTnLst>
                                </p:cTn>
                              </p:par>
                              <p:par>
                                <p:cTn id="12" presetID="2" presetClass="entr" presetSubtype="4" fill="hold" nodeType="withEffect">
                                  <p:stCondLst>
                                    <p:cond delay="0"/>
                                  </p:stCondLst>
                                  <p:childTnLst>
                                    <p:set>
                                      <p:cBhvr>
                                        <p:cTn id="13" dur="1" fill="hold">
                                          <p:stCondLst>
                                            <p:cond delay="0"/>
                                          </p:stCondLst>
                                        </p:cTn>
                                        <p:tgtEl>
                                          <p:spTgt spid="483"/>
                                        </p:tgtEl>
                                        <p:attrNameLst>
                                          <p:attrName>style.visibility</p:attrName>
                                        </p:attrNameLst>
                                      </p:cBhvr>
                                      <p:to>
                                        <p:strVal val="visible"/>
                                      </p:to>
                                    </p:set>
                                    <p:anim calcmode="lin" valueType="num">
                                      <p:cBhvr additive="base">
                                        <p:cTn id="14" dur="1000"/>
                                        <p:tgtEl>
                                          <p:spTgt spid="48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4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60"/>
        <p:cNvGrpSpPr/>
        <p:nvPr/>
      </p:nvGrpSpPr>
      <p:grpSpPr>
        <a:xfrm>
          <a:off x="0" y="0"/>
          <a:ext cx="0" cy="0"/>
          <a:chOff x="0" y="0"/>
          <a:chExt cx="0" cy="0"/>
        </a:xfrm>
      </p:grpSpPr>
      <p:sp>
        <p:nvSpPr>
          <p:cNvPr id="661" name="Google Shape;661;p77"/>
          <p:cNvSpPr txBox="1">
            <a:spLocks noGrp="1"/>
          </p:cNvSpPr>
          <p:nvPr>
            <p:ph type="title"/>
          </p:nvPr>
        </p:nvSpPr>
        <p:spPr>
          <a:xfrm>
            <a:off x="713225" y="1345363"/>
            <a:ext cx="7717500" cy="164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12,840</a:t>
            </a:r>
            <a:endParaRPr dirty="0"/>
          </a:p>
        </p:txBody>
      </p:sp>
      <p:sp>
        <p:nvSpPr>
          <p:cNvPr id="662" name="Google Shape;662;p77"/>
          <p:cNvSpPr txBox="1">
            <a:spLocks noGrp="1"/>
          </p:cNvSpPr>
          <p:nvPr>
            <p:ph type="subTitle" idx="1"/>
          </p:nvPr>
        </p:nvSpPr>
        <p:spPr>
          <a:xfrm>
            <a:off x="1514325" y="3188648"/>
            <a:ext cx="6120300" cy="3750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Incidents between Nov ‘23 – Feb ‘24</a:t>
            </a:r>
            <a:endParaRPr dirty="0"/>
          </a:p>
        </p:txBody>
      </p:sp>
      <p:sp>
        <p:nvSpPr>
          <p:cNvPr id="2" name="Google Shape;661;p77">
            <a:extLst>
              <a:ext uri="{FF2B5EF4-FFF2-40B4-BE49-F238E27FC236}">
                <a16:creationId xmlns:a16="http://schemas.microsoft.com/office/drawing/2014/main" id="{22EF72F8-07E6-1BB7-0086-D64B2F760628}"/>
              </a:ext>
            </a:extLst>
          </p:cNvPr>
          <p:cNvSpPr txBox="1">
            <a:spLocks/>
          </p:cNvSpPr>
          <p:nvPr/>
        </p:nvSpPr>
        <p:spPr>
          <a:xfrm>
            <a:off x="713250" y="1345363"/>
            <a:ext cx="7717500" cy="1644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2000"/>
              <a:buFont typeface="Vidaloka"/>
              <a:buNone/>
              <a:defRPr sz="120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12000"/>
              <a:buFont typeface="Arial"/>
              <a:buNone/>
              <a:defRPr sz="12000" b="0" i="1"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1"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1"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1"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1"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1"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1"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1" u="none" strike="noStrike" cap="none">
                <a:solidFill>
                  <a:schemeClr val="dk1"/>
                </a:solidFill>
                <a:latin typeface="Arial"/>
                <a:ea typeface="Arial"/>
                <a:cs typeface="Arial"/>
                <a:sym typeface="Arial"/>
              </a:defRPr>
            </a:lvl9pPr>
          </a:lstStyle>
          <a:p>
            <a:r>
              <a:rPr lang="en" dirty="0"/>
              <a:t>385,200</a:t>
            </a:r>
          </a:p>
        </p:txBody>
      </p:sp>
      <p:sp>
        <p:nvSpPr>
          <p:cNvPr id="4" name="Google Shape;662;p77">
            <a:extLst>
              <a:ext uri="{FF2B5EF4-FFF2-40B4-BE49-F238E27FC236}">
                <a16:creationId xmlns:a16="http://schemas.microsoft.com/office/drawing/2014/main" id="{7B86758E-0422-9A05-0922-5AA88D1ABC3B}"/>
              </a:ext>
            </a:extLst>
          </p:cNvPr>
          <p:cNvSpPr txBox="1">
            <a:spLocks/>
          </p:cNvSpPr>
          <p:nvPr/>
        </p:nvSpPr>
        <p:spPr>
          <a:xfrm>
            <a:off x="1511850" y="3188648"/>
            <a:ext cx="6120300" cy="375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15000"/>
              </a:lnSpc>
              <a:spcBef>
                <a:spcPts val="0"/>
              </a:spcBef>
              <a:spcAft>
                <a:spcPts val="0"/>
              </a:spcAft>
              <a:buClr>
                <a:schemeClr val="dk2"/>
              </a:buClr>
              <a:buSzPts val="1600"/>
              <a:buFont typeface="Montserrat"/>
              <a:buNone/>
              <a:defRPr sz="16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600"/>
              <a:buFont typeface="Montserrat"/>
              <a:buNone/>
              <a:defRPr sz="16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600"/>
              <a:buFont typeface="Montserrat"/>
              <a:buNone/>
              <a:defRPr sz="16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600"/>
              <a:buFont typeface="Montserrat"/>
              <a:buNone/>
              <a:defRPr sz="16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600"/>
              <a:buFont typeface="Montserrat"/>
              <a:buNone/>
              <a:defRPr sz="16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600"/>
              <a:buFont typeface="Montserrat"/>
              <a:buNone/>
              <a:defRPr sz="16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600"/>
              <a:buFont typeface="Montserrat"/>
              <a:buNone/>
              <a:defRPr sz="16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600"/>
              <a:buFont typeface="Montserrat"/>
              <a:buNone/>
              <a:defRPr sz="16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600"/>
              <a:buFont typeface="Montserrat"/>
              <a:buNone/>
              <a:defRPr sz="1600" b="0" i="0" u="none" strike="noStrike" cap="none">
                <a:solidFill>
                  <a:schemeClr val="dk2"/>
                </a:solidFill>
                <a:latin typeface="Montserrat"/>
                <a:ea typeface="Montserrat"/>
                <a:cs typeface="Montserrat"/>
                <a:sym typeface="Montserrat"/>
              </a:defRPr>
            </a:lvl9pPr>
          </a:lstStyle>
          <a:p>
            <a:pPr marL="0" indent="0">
              <a:spcAft>
                <a:spcPts val="1200"/>
              </a:spcAft>
            </a:pPr>
            <a:r>
              <a:rPr lang="en-US" dirty="0"/>
              <a:t>Estimated incidents per calendar year</a:t>
            </a:r>
          </a:p>
        </p:txBody>
      </p:sp>
      <p:pic>
        <p:nvPicPr>
          <p:cNvPr id="7" name="Audio 6">
            <a:hlinkClick r:id="" action="ppaction://media"/>
            <a:extLst>
              <a:ext uri="{FF2B5EF4-FFF2-40B4-BE49-F238E27FC236}">
                <a16:creationId xmlns:a16="http://schemas.microsoft.com/office/drawing/2014/main" id="{EB00F7CB-6999-52EA-C06D-2278A4535A3F}"/>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2286039869"/>
      </p:ext>
    </p:extLst>
  </p:cSld>
  <p:clrMapOvr>
    <a:masterClrMapping/>
  </p:clrMapOvr>
  <mc:AlternateContent xmlns:mc="http://schemas.openxmlformats.org/markup-compatibility/2006" xmlns:p14="http://schemas.microsoft.com/office/powerpoint/2010/main">
    <mc:Choice Requires="p14">
      <p:transition spd="slow" p14:dur="2000" advTm="22462"/>
    </mc:Choice>
    <mc:Fallback xmlns="">
      <p:transition spd="slow" advTm="22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61"/>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662">
                                            <p:txEl>
                                              <p:pRg st="0" end="0"/>
                                            </p:txEl>
                                          </p:spTgt>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7"/>
                </p:tgtEl>
              </p:cMediaNode>
            </p:audio>
          </p:childTnLst>
        </p:cTn>
      </p:par>
    </p:tnLst>
    <p:bldLst>
      <p:bldP spid="661" grpId="0"/>
      <p:bldP spid="662" grpId="0" build="p"/>
      <p:bldP spid="2"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994850" y="1926150"/>
            <a:ext cx="5154300" cy="129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Solution?</a:t>
            </a:r>
            <a:endParaRPr dirty="0"/>
          </a:p>
        </p:txBody>
      </p:sp>
      <p:pic>
        <p:nvPicPr>
          <p:cNvPr id="5" name="Audio 4">
            <a:hlinkClick r:id="" action="ppaction://media"/>
            <a:extLst>
              <a:ext uri="{FF2B5EF4-FFF2-40B4-BE49-F238E27FC236}">
                <a16:creationId xmlns:a16="http://schemas.microsoft.com/office/drawing/2014/main" id="{07DA2BE7-C054-606F-55DD-CC7A73CB8511}"/>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356467125"/>
      </p:ext>
    </p:extLst>
  </p:cSld>
  <p:clrMapOvr>
    <a:masterClrMapping/>
  </p:clrMapOvr>
  <mc:AlternateContent xmlns:mc="http://schemas.openxmlformats.org/markup-compatibility/2006" xmlns:p14="http://schemas.microsoft.com/office/powerpoint/2010/main">
    <mc:Choice Requires="p14">
      <p:transition spd="slow" p14:dur="2000" advTm="3328"/>
    </mc:Choice>
    <mc:Fallback xmlns="">
      <p:transition spd="slow" advTm="3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5"/>
                </p:tgtEl>
              </p:cMediaNode>
            </p:audio>
          </p:childTnLst>
        </p:cTn>
      </p:par>
    </p:tnLst>
    <p:bldLst>
      <p:bldP spid="55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883503" y="1839543"/>
            <a:ext cx="5376994" cy="146441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a:t>How can GPS-Spoofing be prevented?</a:t>
            </a:r>
            <a:endParaRPr sz="4000" dirty="0"/>
          </a:p>
        </p:txBody>
      </p:sp>
      <p:pic>
        <p:nvPicPr>
          <p:cNvPr id="5" name="Audio 4">
            <a:hlinkClick r:id="" action="ppaction://media"/>
            <a:extLst>
              <a:ext uri="{FF2B5EF4-FFF2-40B4-BE49-F238E27FC236}">
                <a16:creationId xmlns:a16="http://schemas.microsoft.com/office/drawing/2014/main" id="{6C9BDFF6-944A-7916-217E-D08B00D17570}"/>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3827185411"/>
      </p:ext>
    </p:extLst>
  </p:cSld>
  <p:clrMapOvr>
    <a:masterClrMapping/>
  </p:clrMapOvr>
  <mc:AlternateContent xmlns:mc="http://schemas.openxmlformats.org/markup-compatibility/2006" xmlns:p14="http://schemas.microsoft.com/office/powerpoint/2010/main">
    <mc:Choice Requires="p14">
      <p:transition spd="slow" p14:dur="2000" advTm="4153"/>
    </mc:Choice>
    <mc:Fallback xmlns="">
      <p:transition spd="slow" advTm="41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7"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5"/>
                </p:tgtEl>
              </p:cMediaNode>
            </p:audio>
          </p:childTnLst>
        </p:cTn>
      </p:par>
    </p:tnLst>
    <p:bldLst>
      <p:bldP spid="55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919917" y="1839790"/>
            <a:ext cx="5304166" cy="1291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a:t>How can GPS-Spoofing be mitigated?</a:t>
            </a:r>
            <a:endParaRPr sz="4000" dirty="0"/>
          </a:p>
        </p:txBody>
      </p:sp>
      <p:pic>
        <p:nvPicPr>
          <p:cNvPr id="5" name="Audio 4">
            <a:hlinkClick r:id="" action="ppaction://media"/>
            <a:extLst>
              <a:ext uri="{FF2B5EF4-FFF2-40B4-BE49-F238E27FC236}">
                <a16:creationId xmlns:a16="http://schemas.microsoft.com/office/drawing/2014/main" id="{4C76EFFE-0C6E-7804-5472-F54380DB1B90}"/>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449358502"/>
      </p:ext>
    </p:extLst>
  </p:cSld>
  <p:clrMapOvr>
    <a:masterClrMapping/>
  </p:clrMapOvr>
  <mc:AlternateContent xmlns:mc="http://schemas.openxmlformats.org/markup-compatibility/2006" xmlns:p14="http://schemas.microsoft.com/office/powerpoint/2010/main">
    <mc:Choice Requires="p14">
      <p:transition spd="slow" p14:dur="2000" advTm="3141"/>
    </mc:Choice>
    <mc:Fallback xmlns="">
      <p:transition spd="slow" advTm="31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5"/>
                </p:tgtEl>
              </p:cMediaNode>
            </p:audio>
          </p:childTnLst>
        </p:cTn>
      </p:par>
    </p:tnLst>
    <p:bldLst>
      <p:bldP spid="55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994850" y="1580598"/>
            <a:ext cx="5154300" cy="198230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a:t>How can GPS-Spoofing be mitigated inexpensively?</a:t>
            </a:r>
            <a:endParaRPr sz="4000" dirty="0"/>
          </a:p>
        </p:txBody>
      </p:sp>
      <p:pic>
        <p:nvPicPr>
          <p:cNvPr id="5" name="Audio 4">
            <a:hlinkClick r:id="" action="ppaction://media"/>
            <a:extLst>
              <a:ext uri="{FF2B5EF4-FFF2-40B4-BE49-F238E27FC236}">
                <a16:creationId xmlns:a16="http://schemas.microsoft.com/office/drawing/2014/main" id="{86BD349E-A6C3-6050-1543-72F47CDED537}"/>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406647363"/>
      </p:ext>
    </p:extLst>
  </p:cSld>
  <p:clrMapOvr>
    <a:masterClrMapping/>
  </p:clrMapOvr>
  <mc:AlternateContent xmlns:mc="http://schemas.openxmlformats.org/markup-compatibility/2006" xmlns:p14="http://schemas.microsoft.com/office/powerpoint/2010/main">
    <mc:Choice Requires="p14">
      <p:transition spd="slow" p14:dur="2000" advTm="5542"/>
    </mc:Choice>
    <mc:Fallback xmlns="">
      <p:transition spd="slow" advTm="55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7"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5"/>
                </p:tgtEl>
              </p:cMediaNode>
            </p:audio>
          </p:childTnLst>
        </p:cTn>
      </p:par>
    </p:tnLst>
    <p:bldLst>
      <p:bldP spid="55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994850" y="2130857"/>
            <a:ext cx="5154300" cy="88178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Research Question</a:t>
            </a:r>
            <a:endParaRPr sz="4800" dirty="0"/>
          </a:p>
        </p:txBody>
      </p:sp>
      <p:pic>
        <p:nvPicPr>
          <p:cNvPr id="5" name="Audio 4">
            <a:hlinkClick r:id="" action="ppaction://media"/>
            <a:extLst>
              <a:ext uri="{FF2B5EF4-FFF2-40B4-BE49-F238E27FC236}">
                <a16:creationId xmlns:a16="http://schemas.microsoft.com/office/drawing/2014/main" id="{45976D6B-4DBD-2D3B-5ADC-AAD7DFE0F356}"/>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1945280472"/>
      </p:ext>
    </p:extLst>
  </p:cSld>
  <p:clrMapOvr>
    <a:masterClrMapping/>
  </p:clrMapOvr>
  <mc:AlternateContent xmlns:mc="http://schemas.openxmlformats.org/markup-compatibility/2006" xmlns:p14="http://schemas.microsoft.com/office/powerpoint/2010/main">
    <mc:Choice Requires="p14">
      <p:transition spd="slow" p14:dur="2000" advTm="3129"/>
    </mc:Choice>
    <mc:Fallback xmlns="">
      <p:transition spd="slow" advTm="3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52"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Scale>
                                      <p:cBhvr>
                                        <p:cTn id="11" dur="1000" decel="50000" fill="hold">
                                          <p:stCondLst>
                                            <p:cond delay="0"/>
                                          </p:stCondLst>
                                        </p:cTn>
                                        <p:tgtEl>
                                          <p:spTgt spid="55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559"/>
                                        </p:tgtEl>
                                        <p:attrNameLst>
                                          <p:attrName>ppt_x</p:attrName>
                                          <p:attrName>ppt_y</p:attrName>
                                        </p:attrNameLst>
                                      </p:cBhvr>
                                    </p:animMotion>
                                    <p:animEffect transition="in" filter="fade">
                                      <p:cBhvr>
                                        <p:cTn id="13" dur="1000"/>
                                        <p:tgtEl>
                                          <p:spTgt spid="55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5"/>
                </p:tgtEl>
              </p:cMediaNode>
            </p:audio>
          </p:childTnLst>
        </p:cTn>
      </p:par>
    </p:tnLst>
    <p:bldLst>
      <p:bldP spid="55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239134" y="1283250"/>
            <a:ext cx="6665732" cy="257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a:solidFill>
                  <a:schemeClr val="bg1">
                    <a:lumMod val="50000"/>
                  </a:schemeClr>
                </a:solidFill>
              </a:rPr>
              <a:t>Where are we?</a:t>
            </a:r>
            <a:r>
              <a:rPr lang="en" sz="4000" dirty="0"/>
              <a:t> Experimenting how inexpensive technology can mitigate GPS-Spoofing.</a:t>
            </a:r>
            <a:endParaRPr sz="4000" dirty="0"/>
          </a:p>
        </p:txBody>
      </p:sp>
      <p:pic>
        <p:nvPicPr>
          <p:cNvPr id="5" name="Audio 4">
            <a:hlinkClick r:id="" action="ppaction://media"/>
            <a:extLst>
              <a:ext uri="{FF2B5EF4-FFF2-40B4-BE49-F238E27FC236}">
                <a16:creationId xmlns:a16="http://schemas.microsoft.com/office/drawing/2014/main" id="{CAC08B4C-9913-0460-C957-2BCDA7732ECA}"/>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2548481968"/>
      </p:ext>
    </p:extLst>
  </p:cSld>
  <p:clrMapOvr>
    <a:masterClrMapping/>
  </p:clrMapOvr>
  <mc:AlternateContent xmlns:mc="http://schemas.openxmlformats.org/markup-compatibility/2006" xmlns:p14="http://schemas.microsoft.com/office/powerpoint/2010/main">
    <mc:Choice Requires="p14">
      <p:transition spd="slow" p14:dur="2000" advTm="6190"/>
    </mc:Choice>
    <mc:Fallback xmlns="">
      <p:transition spd="slow" advTm="6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30"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400" decel="100000"/>
                                        <p:tgtEl>
                                          <p:spTgt spid="559"/>
                                        </p:tgtEl>
                                      </p:cBhvr>
                                    </p:animEffect>
                                    <p:anim calcmode="lin" valueType="num">
                                      <p:cBhvr>
                                        <p:cTn id="12" dur="400" decel="100000" fill="hold"/>
                                        <p:tgtEl>
                                          <p:spTgt spid="559"/>
                                        </p:tgtEl>
                                        <p:attrNameLst>
                                          <p:attrName>style.rotation</p:attrName>
                                        </p:attrNameLst>
                                      </p:cBhvr>
                                      <p:tavLst>
                                        <p:tav tm="0">
                                          <p:val>
                                            <p:fltVal val="-90"/>
                                          </p:val>
                                        </p:tav>
                                        <p:tav tm="100000">
                                          <p:val>
                                            <p:fltVal val="0"/>
                                          </p:val>
                                        </p:tav>
                                      </p:tavLst>
                                    </p:anim>
                                    <p:anim calcmode="lin" valueType="num">
                                      <p:cBhvr>
                                        <p:cTn id="13" dur="400" decel="100000" fill="hold"/>
                                        <p:tgtEl>
                                          <p:spTgt spid="559"/>
                                        </p:tgtEl>
                                        <p:attrNameLst>
                                          <p:attrName>ppt_x</p:attrName>
                                        </p:attrNameLst>
                                      </p:cBhvr>
                                      <p:tavLst>
                                        <p:tav tm="0">
                                          <p:val>
                                            <p:strVal val="#ppt_x+0.4"/>
                                          </p:val>
                                        </p:tav>
                                        <p:tav tm="100000">
                                          <p:val>
                                            <p:strVal val="#ppt_x-0.05"/>
                                          </p:val>
                                        </p:tav>
                                      </p:tavLst>
                                    </p:anim>
                                    <p:anim calcmode="lin" valueType="num">
                                      <p:cBhvr>
                                        <p:cTn id="14" dur="400" decel="100000" fill="hold"/>
                                        <p:tgtEl>
                                          <p:spTgt spid="559"/>
                                        </p:tgtEl>
                                        <p:attrNameLst>
                                          <p:attrName>ppt_y</p:attrName>
                                        </p:attrNameLst>
                                      </p:cBhvr>
                                      <p:tavLst>
                                        <p:tav tm="0">
                                          <p:val>
                                            <p:strVal val="#ppt_y-0.4"/>
                                          </p:val>
                                        </p:tav>
                                        <p:tav tm="100000">
                                          <p:val>
                                            <p:strVal val="#ppt_y+0.1"/>
                                          </p:val>
                                        </p:tav>
                                      </p:tavLst>
                                    </p:anim>
                                    <p:anim calcmode="lin" valueType="num">
                                      <p:cBhvr>
                                        <p:cTn id="15" dur="100" accel="100000" fill="hold">
                                          <p:stCondLst>
                                            <p:cond delay="400"/>
                                          </p:stCondLst>
                                        </p:cTn>
                                        <p:tgtEl>
                                          <p:spTgt spid="559"/>
                                        </p:tgtEl>
                                        <p:attrNameLst>
                                          <p:attrName>ppt_x</p:attrName>
                                        </p:attrNameLst>
                                      </p:cBhvr>
                                      <p:tavLst>
                                        <p:tav tm="0">
                                          <p:val>
                                            <p:strVal val="#ppt_x-0.05"/>
                                          </p:val>
                                        </p:tav>
                                        <p:tav tm="100000">
                                          <p:val>
                                            <p:strVal val="#ppt_x"/>
                                          </p:val>
                                        </p:tav>
                                      </p:tavLst>
                                    </p:anim>
                                    <p:anim calcmode="lin" valueType="num">
                                      <p:cBhvr>
                                        <p:cTn id="16" dur="100" accel="100000" fill="hold">
                                          <p:stCondLst>
                                            <p:cond delay="400"/>
                                          </p:stCondLst>
                                        </p:cTn>
                                        <p:tgtEl>
                                          <p:spTgt spid="559"/>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5"/>
                </p:tgtEl>
              </p:cMediaNode>
            </p:audio>
          </p:childTnLst>
        </p:cTn>
      </p:par>
    </p:tnLst>
    <p:bldLst>
      <p:bldP spid="55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994850" y="2130857"/>
            <a:ext cx="5154300" cy="88178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Aims &amp; Objectives</a:t>
            </a:r>
            <a:endParaRPr sz="4800" dirty="0"/>
          </a:p>
        </p:txBody>
      </p:sp>
      <p:pic>
        <p:nvPicPr>
          <p:cNvPr id="7" name="Audio 6">
            <a:hlinkClick r:id="" action="ppaction://media"/>
            <a:extLst>
              <a:ext uri="{FF2B5EF4-FFF2-40B4-BE49-F238E27FC236}">
                <a16:creationId xmlns:a16="http://schemas.microsoft.com/office/drawing/2014/main" id="{C58664F9-1F71-B41C-060E-A18D1B4E52FD}"/>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640075746"/>
      </p:ext>
    </p:extLst>
  </p:cSld>
  <p:clrMapOvr>
    <a:masterClrMapping/>
  </p:clrMapOvr>
  <mc:AlternateContent xmlns:mc="http://schemas.openxmlformats.org/markup-compatibility/2006" xmlns:p14="http://schemas.microsoft.com/office/powerpoint/2010/main">
    <mc:Choice Requires="p14">
      <p:transition spd="slow" p14:dur="2000" advTm="3790"/>
    </mc:Choice>
    <mc:Fallback xmlns="">
      <p:transition spd="slow" advTm="37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7"/>
                </p:tgtEl>
              </p:cMediaNode>
            </p:audio>
          </p:childTnLst>
        </p:cTn>
      </p:par>
    </p:tnLst>
    <p:bldLst>
      <p:bldP spid="55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89"/>
          <p:cNvSpPr txBox="1">
            <a:spLocks noGrp="1"/>
          </p:cNvSpPr>
          <p:nvPr>
            <p:ph type="title"/>
          </p:nvPr>
        </p:nvSpPr>
        <p:spPr>
          <a:xfrm>
            <a:off x="713225" y="445025"/>
            <a:ext cx="104973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Aims</a:t>
            </a:r>
            <a:endParaRPr dirty="0"/>
          </a:p>
        </p:txBody>
      </p:sp>
      <p:sp>
        <p:nvSpPr>
          <p:cNvPr id="879" name="Google Shape;879;p89"/>
          <p:cNvSpPr txBox="1">
            <a:spLocks noGrp="1"/>
          </p:cNvSpPr>
          <p:nvPr>
            <p:ph type="subTitle" idx="1"/>
          </p:nvPr>
        </p:nvSpPr>
        <p:spPr>
          <a:xfrm>
            <a:off x="5238327" y="1983407"/>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Design Solution</a:t>
            </a:r>
            <a:endParaRPr sz="1800" dirty="0"/>
          </a:p>
        </p:txBody>
      </p:sp>
      <p:sp>
        <p:nvSpPr>
          <p:cNvPr id="881" name="Google Shape;881;p89"/>
          <p:cNvSpPr txBox="1">
            <a:spLocks noGrp="1"/>
          </p:cNvSpPr>
          <p:nvPr>
            <p:ph type="subTitle" idx="3"/>
          </p:nvPr>
        </p:nvSpPr>
        <p:spPr>
          <a:xfrm>
            <a:off x="1513750" y="1983407"/>
            <a:ext cx="2628389"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Research Mitigations</a:t>
            </a:r>
            <a:endParaRPr sz="1800" dirty="0"/>
          </a:p>
        </p:txBody>
      </p:sp>
      <p:sp>
        <p:nvSpPr>
          <p:cNvPr id="883" name="Google Shape;883;p89"/>
          <p:cNvSpPr txBox="1">
            <a:spLocks noGrp="1"/>
          </p:cNvSpPr>
          <p:nvPr>
            <p:ph type="subTitle" idx="5"/>
          </p:nvPr>
        </p:nvSpPr>
        <p:spPr>
          <a:xfrm>
            <a:off x="5238327" y="3812703"/>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Build Solution</a:t>
            </a:r>
            <a:endParaRPr sz="1800" dirty="0"/>
          </a:p>
        </p:txBody>
      </p:sp>
      <p:grpSp>
        <p:nvGrpSpPr>
          <p:cNvPr id="8" name="Google Shape;9360;p148">
            <a:extLst>
              <a:ext uri="{FF2B5EF4-FFF2-40B4-BE49-F238E27FC236}">
                <a16:creationId xmlns:a16="http://schemas.microsoft.com/office/drawing/2014/main" id="{895BD3B5-95AD-1AD4-E5B3-58F288513CB4}"/>
              </a:ext>
            </a:extLst>
          </p:cNvPr>
          <p:cNvGrpSpPr/>
          <p:nvPr/>
        </p:nvGrpSpPr>
        <p:grpSpPr>
          <a:xfrm>
            <a:off x="2614713" y="1465895"/>
            <a:ext cx="426462" cy="418363"/>
            <a:chOff x="-1183550" y="3586525"/>
            <a:chExt cx="296175" cy="290550"/>
          </a:xfrm>
          <a:solidFill>
            <a:schemeClr val="tx1"/>
          </a:solidFill>
        </p:grpSpPr>
        <p:sp>
          <p:nvSpPr>
            <p:cNvPr id="9" name="Google Shape;9361;p148">
              <a:extLst>
                <a:ext uri="{FF2B5EF4-FFF2-40B4-BE49-F238E27FC236}">
                  <a16:creationId xmlns:a16="http://schemas.microsoft.com/office/drawing/2014/main" id="{BA095BF1-D642-BF3F-EA35-D1FACC6B4146}"/>
                </a:ext>
              </a:extLst>
            </p:cNvPr>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362;p148">
              <a:extLst>
                <a:ext uri="{FF2B5EF4-FFF2-40B4-BE49-F238E27FC236}">
                  <a16:creationId xmlns:a16="http://schemas.microsoft.com/office/drawing/2014/main" id="{EBD85BF4-66DB-9801-A5F3-FCEDEC64841B}"/>
                </a:ext>
              </a:extLst>
            </p:cNvPr>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363;p148">
              <a:extLst>
                <a:ext uri="{FF2B5EF4-FFF2-40B4-BE49-F238E27FC236}">
                  <a16:creationId xmlns:a16="http://schemas.microsoft.com/office/drawing/2014/main" id="{B370C37C-8A4B-D19D-2CD6-FF39DD535F15}"/>
                </a:ext>
              </a:extLst>
            </p:cNvPr>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364;p148">
              <a:extLst>
                <a:ext uri="{FF2B5EF4-FFF2-40B4-BE49-F238E27FC236}">
                  <a16:creationId xmlns:a16="http://schemas.microsoft.com/office/drawing/2014/main" id="{7591FE48-DF8A-7047-AD85-BDAD3FF4DA2E}"/>
                </a:ext>
              </a:extLst>
            </p:cNvPr>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9365;p148">
              <a:extLst>
                <a:ext uri="{FF2B5EF4-FFF2-40B4-BE49-F238E27FC236}">
                  <a16:creationId xmlns:a16="http://schemas.microsoft.com/office/drawing/2014/main" id="{2EA26A7A-149F-A477-B779-E09694AD9114}"/>
                </a:ext>
              </a:extLst>
            </p:cNvPr>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366;p148">
              <a:extLst>
                <a:ext uri="{FF2B5EF4-FFF2-40B4-BE49-F238E27FC236}">
                  <a16:creationId xmlns:a16="http://schemas.microsoft.com/office/drawing/2014/main" id="{C3B12268-59D2-EE1D-62E4-D4F62AC2D69C}"/>
                </a:ext>
              </a:extLst>
            </p:cNvPr>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367;p148">
              <a:extLst>
                <a:ext uri="{FF2B5EF4-FFF2-40B4-BE49-F238E27FC236}">
                  <a16:creationId xmlns:a16="http://schemas.microsoft.com/office/drawing/2014/main" id="{C97D8279-B4CD-32FF-77F3-F99D6BD04D5C}"/>
                </a:ext>
              </a:extLst>
            </p:cNvPr>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368;p148">
              <a:extLst>
                <a:ext uri="{FF2B5EF4-FFF2-40B4-BE49-F238E27FC236}">
                  <a16:creationId xmlns:a16="http://schemas.microsoft.com/office/drawing/2014/main" id="{69D985F8-FAF4-E674-B998-99B7BA02E563}"/>
                </a:ext>
              </a:extLst>
            </p:cNvPr>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369;p148">
              <a:extLst>
                <a:ext uri="{FF2B5EF4-FFF2-40B4-BE49-F238E27FC236}">
                  <a16:creationId xmlns:a16="http://schemas.microsoft.com/office/drawing/2014/main" id="{3FA1A1C0-9224-4318-4CF9-A751908D98EF}"/>
                </a:ext>
              </a:extLst>
            </p:cNvPr>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6978;p143">
            <a:extLst>
              <a:ext uri="{FF2B5EF4-FFF2-40B4-BE49-F238E27FC236}">
                <a16:creationId xmlns:a16="http://schemas.microsoft.com/office/drawing/2014/main" id="{E51F7E21-DFFF-7326-D865-153C0DD985BF}"/>
              </a:ext>
            </a:extLst>
          </p:cNvPr>
          <p:cNvGrpSpPr/>
          <p:nvPr/>
        </p:nvGrpSpPr>
        <p:grpSpPr>
          <a:xfrm>
            <a:off x="6131480" y="1507386"/>
            <a:ext cx="337522" cy="370909"/>
            <a:chOff x="-39998250" y="3605325"/>
            <a:chExt cx="288875" cy="317450"/>
          </a:xfrm>
          <a:solidFill>
            <a:schemeClr val="tx1"/>
          </a:solidFill>
        </p:grpSpPr>
        <p:sp>
          <p:nvSpPr>
            <p:cNvPr id="19" name="Google Shape;6979;p143">
              <a:extLst>
                <a:ext uri="{FF2B5EF4-FFF2-40B4-BE49-F238E27FC236}">
                  <a16:creationId xmlns:a16="http://schemas.microsoft.com/office/drawing/2014/main" id="{F238E518-519A-FD90-C588-33D72CE8777F}"/>
                </a:ext>
              </a:extLst>
            </p:cNvPr>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980;p143">
              <a:extLst>
                <a:ext uri="{FF2B5EF4-FFF2-40B4-BE49-F238E27FC236}">
                  <a16:creationId xmlns:a16="http://schemas.microsoft.com/office/drawing/2014/main" id="{02853854-1DFF-70E9-BD63-186D0658B092}"/>
                </a:ext>
              </a:extLst>
            </p:cNvPr>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9373;p148">
            <a:extLst>
              <a:ext uri="{FF2B5EF4-FFF2-40B4-BE49-F238E27FC236}">
                <a16:creationId xmlns:a16="http://schemas.microsoft.com/office/drawing/2014/main" id="{F89C5D49-3258-6BE2-52F5-13925F61343F}"/>
              </a:ext>
            </a:extLst>
          </p:cNvPr>
          <p:cNvGrpSpPr/>
          <p:nvPr/>
        </p:nvGrpSpPr>
        <p:grpSpPr>
          <a:xfrm>
            <a:off x="2626549" y="3345310"/>
            <a:ext cx="432150" cy="422395"/>
            <a:chOff x="-5974675" y="3632100"/>
            <a:chExt cx="300125" cy="293350"/>
          </a:xfrm>
          <a:solidFill>
            <a:schemeClr val="tx1"/>
          </a:solidFill>
        </p:grpSpPr>
        <p:sp>
          <p:nvSpPr>
            <p:cNvPr id="22" name="Google Shape;9374;p148">
              <a:extLst>
                <a:ext uri="{FF2B5EF4-FFF2-40B4-BE49-F238E27FC236}">
                  <a16:creationId xmlns:a16="http://schemas.microsoft.com/office/drawing/2014/main" id="{54C6691E-F785-9564-2A44-3D084915B805}"/>
                </a:ext>
              </a:extLst>
            </p:cNvPr>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375;p148">
              <a:extLst>
                <a:ext uri="{FF2B5EF4-FFF2-40B4-BE49-F238E27FC236}">
                  <a16:creationId xmlns:a16="http://schemas.microsoft.com/office/drawing/2014/main" id="{A101ACF5-7F24-FEC0-ABD2-297CDD8AADDB}"/>
                </a:ext>
              </a:extLst>
            </p:cNvPr>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376;p148">
              <a:extLst>
                <a:ext uri="{FF2B5EF4-FFF2-40B4-BE49-F238E27FC236}">
                  <a16:creationId xmlns:a16="http://schemas.microsoft.com/office/drawing/2014/main" id="{1F5FE8C9-944B-E12B-D9E7-DDE3288CA8B8}"/>
                </a:ext>
              </a:extLst>
            </p:cNvPr>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7838;p145">
            <a:extLst>
              <a:ext uri="{FF2B5EF4-FFF2-40B4-BE49-F238E27FC236}">
                <a16:creationId xmlns:a16="http://schemas.microsoft.com/office/drawing/2014/main" id="{53B22594-1ED3-9E5A-7FA8-9D399A423553}"/>
              </a:ext>
            </a:extLst>
          </p:cNvPr>
          <p:cNvGrpSpPr/>
          <p:nvPr/>
        </p:nvGrpSpPr>
        <p:grpSpPr>
          <a:xfrm>
            <a:off x="6118351" y="3342779"/>
            <a:ext cx="366052" cy="356831"/>
            <a:chOff x="-31817400" y="3910025"/>
            <a:chExt cx="301675" cy="294075"/>
          </a:xfrm>
          <a:solidFill>
            <a:schemeClr val="tx1"/>
          </a:solidFill>
        </p:grpSpPr>
        <p:sp>
          <p:nvSpPr>
            <p:cNvPr id="3" name="Google Shape;7839;p145">
              <a:extLst>
                <a:ext uri="{FF2B5EF4-FFF2-40B4-BE49-F238E27FC236}">
                  <a16:creationId xmlns:a16="http://schemas.microsoft.com/office/drawing/2014/main" id="{D33C2E49-5CBA-1374-41CB-55C13268476F}"/>
                </a:ext>
              </a:extLst>
            </p:cNvPr>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840;p145">
              <a:extLst>
                <a:ext uri="{FF2B5EF4-FFF2-40B4-BE49-F238E27FC236}">
                  <a16:creationId xmlns:a16="http://schemas.microsoft.com/office/drawing/2014/main" id="{AF24E689-1C01-067A-E38F-2AD38AA4E2B3}"/>
                </a:ext>
              </a:extLst>
            </p:cNvPr>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841;p145">
              <a:extLst>
                <a:ext uri="{FF2B5EF4-FFF2-40B4-BE49-F238E27FC236}">
                  <a16:creationId xmlns:a16="http://schemas.microsoft.com/office/drawing/2014/main" id="{9CA259EF-C051-C286-3889-EF59BA593F12}"/>
                </a:ext>
              </a:extLst>
            </p:cNvPr>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883;p89">
            <a:extLst>
              <a:ext uri="{FF2B5EF4-FFF2-40B4-BE49-F238E27FC236}">
                <a16:creationId xmlns:a16="http://schemas.microsoft.com/office/drawing/2014/main" id="{2E25E93B-AE5E-4F07-3BC5-B059E522D112}"/>
              </a:ext>
            </a:extLst>
          </p:cNvPr>
          <p:cNvSpPr txBox="1">
            <a:spLocks/>
          </p:cNvSpPr>
          <p:nvPr/>
        </p:nvSpPr>
        <p:spPr>
          <a:xfrm>
            <a:off x="1779574" y="3814589"/>
            <a:ext cx="2126100" cy="444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2pPr>
            <a:lvl3pPr marL="1371600" marR="0" lvl="2"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3pPr>
            <a:lvl4pPr marL="1828800" marR="0" lvl="3"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4pPr>
            <a:lvl5pPr marL="2286000" marR="0" lvl="4"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5pPr>
            <a:lvl6pPr marL="2743200" marR="0" lvl="5"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6pPr>
            <a:lvl7pPr marL="3200400" marR="0" lvl="6"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7pPr>
            <a:lvl8pPr marL="3657600" marR="0" lvl="7"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8pPr>
            <a:lvl9pPr marL="4114800" marR="0" lvl="8"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9pPr>
          </a:lstStyle>
          <a:p>
            <a:pPr marL="0" indent="0"/>
            <a:r>
              <a:rPr lang="en-US" sz="1800" dirty="0"/>
              <a:t>Test Solution</a:t>
            </a:r>
          </a:p>
        </p:txBody>
      </p:sp>
      <p:pic>
        <p:nvPicPr>
          <p:cNvPr id="36" name="Audio 35">
            <a:hlinkClick r:id="" action="ppaction://media"/>
            <a:extLst>
              <a:ext uri="{FF2B5EF4-FFF2-40B4-BE49-F238E27FC236}">
                <a16:creationId xmlns:a16="http://schemas.microsoft.com/office/drawing/2014/main" id="{B963DD47-0612-B715-5B5A-FBE462B7BA7E}"/>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1416909799"/>
      </p:ext>
    </p:extLst>
  </p:cSld>
  <p:clrMapOvr>
    <a:masterClrMapping/>
  </p:clrMapOvr>
  <mc:AlternateContent xmlns:mc="http://schemas.openxmlformats.org/markup-compatibility/2006" xmlns:p14="http://schemas.microsoft.com/office/powerpoint/2010/main">
    <mc:Choice Requires="p14">
      <p:transition spd="slow" p14:dur="2000" advTm="66723"/>
    </mc:Choice>
    <mc:Fallback xmlns="">
      <p:transition spd="slow" advTm="667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6"/>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881">
                                            <p:txEl>
                                              <p:pRg st="0" end="0"/>
                                            </p:txEl>
                                          </p:spTgt>
                                        </p:tgtEl>
                                        <p:attrNameLst>
                                          <p:attrName>style.visibility</p:attrName>
                                        </p:attrNameLst>
                                      </p:cBhvr>
                                      <p:to>
                                        <p:strVal val="visible"/>
                                      </p:to>
                                    </p:set>
                                    <p:anim calcmode="lin" valueType="num">
                                      <p:cBhvr additive="base">
                                        <p:cTn id="11" dur="500" fill="hold"/>
                                        <p:tgtEl>
                                          <p:spTgt spid="881">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881">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grpId="0" nodeType="clickEffect">
                                  <p:stCondLst>
                                    <p:cond delay="0"/>
                                  </p:stCondLst>
                                  <p:childTnLst>
                                    <p:set>
                                      <p:cBhvr>
                                        <p:cTn id="20" dur="1" fill="hold">
                                          <p:stCondLst>
                                            <p:cond delay="0"/>
                                          </p:stCondLst>
                                        </p:cTn>
                                        <p:tgtEl>
                                          <p:spTgt spid="879">
                                            <p:txEl>
                                              <p:pRg st="0" end="0"/>
                                            </p:txEl>
                                          </p:spTgt>
                                        </p:tgtEl>
                                        <p:attrNameLst>
                                          <p:attrName>style.visibility</p:attrName>
                                        </p:attrNameLst>
                                      </p:cBhvr>
                                      <p:to>
                                        <p:strVal val="visible"/>
                                      </p:to>
                                    </p:set>
                                    <p:anim calcmode="lin" valueType="num">
                                      <p:cBhvr additive="base">
                                        <p:cTn id="21" dur="500" fill="hold"/>
                                        <p:tgtEl>
                                          <p:spTgt spid="879">
                                            <p:txEl>
                                              <p:pRg st="0" end="0"/>
                                            </p:txEl>
                                          </p:spTgt>
                                        </p:tgtEl>
                                        <p:attrNameLst>
                                          <p:attrName>ppt_x</p:attrName>
                                        </p:attrNameLst>
                                      </p:cBhvr>
                                      <p:tavLst>
                                        <p:tav tm="0">
                                          <p:val>
                                            <p:strVal val="1+#ppt_w/2"/>
                                          </p:val>
                                        </p:tav>
                                        <p:tav tm="100000">
                                          <p:val>
                                            <p:strVal val="#ppt_x"/>
                                          </p:val>
                                        </p:tav>
                                      </p:tavLst>
                                    </p:anim>
                                    <p:anim calcmode="lin" valueType="num">
                                      <p:cBhvr additive="base">
                                        <p:cTn id="22" dur="500" fill="hold"/>
                                        <p:tgtEl>
                                          <p:spTgt spid="879">
                                            <p:txEl>
                                              <p:pRg st="0" end="0"/>
                                            </p:txEl>
                                          </p:spTgt>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anim calcmode="lin" valueType="num">
                                      <p:cBhvr additive="base">
                                        <p:cTn id="25" dur="500" fill="hold"/>
                                        <p:tgtEl>
                                          <p:spTgt spid="18"/>
                                        </p:tgtEl>
                                        <p:attrNameLst>
                                          <p:attrName>ppt_x</p:attrName>
                                        </p:attrNameLst>
                                      </p:cBhvr>
                                      <p:tavLst>
                                        <p:tav tm="0">
                                          <p:val>
                                            <p:strVal val="1+#ppt_w/2"/>
                                          </p:val>
                                        </p:tav>
                                        <p:tav tm="100000">
                                          <p:val>
                                            <p:strVal val="#ppt_x"/>
                                          </p:val>
                                        </p:tav>
                                      </p:tavLst>
                                    </p:anim>
                                    <p:anim calcmode="lin" valueType="num">
                                      <p:cBhvr additive="base">
                                        <p:cTn id="26" dur="50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21"/>
                                        </p:tgtEl>
                                        <p:attrNameLst>
                                          <p:attrName>style.visibility</p:attrName>
                                        </p:attrNameLst>
                                      </p:cBhvr>
                                      <p:to>
                                        <p:strVal val="visible"/>
                                      </p:to>
                                    </p:set>
                                    <p:anim calcmode="lin" valueType="num">
                                      <p:cBhvr additive="base">
                                        <p:cTn id="31" dur="500" fill="hold"/>
                                        <p:tgtEl>
                                          <p:spTgt spid="21"/>
                                        </p:tgtEl>
                                        <p:attrNameLst>
                                          <p:attrName>ppt_x</p:attrName>
                                        </p:attrNameLst>
                                      </p:cBhvr>
                                      <p:tavLst>
                                        <p:tav tm="0">
                                          <p:val>
                                            <p:strVal val="0-#ppt_w/2"/>
                                          </p:val>
                                        </p:tav>
                                        <p:tav tm="100000">
                                          <p:val>
                                            <p:strVal val="#ppt_x"/>
                                          </p:val>
                                        </p:tav>
                                      </p:tavLst>
                                    </p:anim>
                                    <p:anim calcmode="lin" valueType="num">
                                      <p:cBhvr additive="base">
                                        <p:cTn id="32" dur="500" fill="hold"/>
                                        <p:tgtEl>
                                          <p:spTgt spid="21"/>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500" fill="hold"/>
                                        <p:tgtEl>
                                          <p:spTgt spid="6"/>
                                        </p:tgtEl>
                                        <p:attrNameLst>
                                          <p:attrName>ppt_x</p:attrName>
                                        </p:attrNameLst>
                                      </p:cBhvr>
                                      <p:tavLst>
                                        <p:tav tm="0">
                                          <p:val>
                                            <p:strVal val="0-#ppt_w/2"/>
                                          </p:val>
                                        </p:tav>
                                        <p:tav tm="100000">
                                          <p:val>
                                            <p:strVal val="#ppt_x"/>
                                          </p:val>
                                        </p:tav>
                                      </p:tavLst>
                                    </p:anim>
                                    <p:anim calcmode="lin" valueType="num">
                                      <p:cBhvr additive="base">
                                        <p:cTn id="36" dur="50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2" fill="hold" grpId="0" nodeType="clickEffect">
                                  <p:stCondLst>
                                    <p:cond delay="0"/>
                                  </p:stCondLst>
                                  <p:childTnLst>
                                    <p:set>
                                      <p:cBhvr>
                                        <p:cTn id="40" dur="1" fill="hold">
                                          <p:stCondLst>
                                            <p:cond delay="0"/>
                                          </p:stCondLst>
                                        </p:cTn>
                                        <p:tgtEl>
                                          <p:spTgt spid="883">
                                            <p:txEl>
                                              <p:pRg st="0" end="0"/>
                                            </p:txEl>
                                          </p:spTgt>
                                        </p:tgtEl>
                                        <p:attrNameLst>
                                          <p:attrName>style.visibility</p:attrName>
                                        </p:attrNameLst>
                                      </p:cBhvr>
                                      <p:to>
                                        <p:strVal val="visible"/>
                                      </p:to>
                                    </p:set>
                                    <p:anim calcmode="lin" valueType="num">
                                      <p:cBhvr additive="base">
                                        <p:cTn id="41" dur="500" fill="hold"/>
                                        <p:tgtEl>
                                          <p:spTgt spid="883">
                                            <p:txEl>
                                              <p:pRg st="0" end="0"/>
                                            </p:txEl>
                                          </p:spTgt>
                                        </p:tgtEl>
                                        <p:attrNameLst>
                                          <p:attrName>ppt_x</p:attrName>
                                        </p:attrNameLst>
                                      </p:cBhvr>
                                      <p:tavLst>
                                        <p:tav tm="0">
                                          <p:val>
                                            <p:strVal val="1+#ppt_w/2"/>
                                          </p:val>
                                        </p:tav>
                                        <p:tav tm="100000">
                                          <p:val>
                                            <p:strVal val="#ppt_x"/>
                                          </p:val>
                                        </p:tav>
                                      </p:tavLst>
                                    </p:anim>
                                    <p:anim calcmode="lin" valueType="num">
                                      <p:cBhvr additive="base">
                                        <p:cTn id="42" dur="500" fill="hold"/>
                                        <p:tgtEl>
                                          <p:spTgt spid="883">
                                            <p:txEl>
                                              <p:pRg st="0" end="0"/>
                                            </p:txEl>
                                          </p:spTgt>
                                        </p:tgtEl>
                                        <p:attrNameLst>
                                          <p:attrName>ppt_y</p:attrName>
                                        </p:attrNameLst>
                                      </p:cBhvr>
                                      <p:tavLst>
                                        <p:tav tm="0">
                                          <p:val>
                                            <p:strVal val="#ppt_y"/>
                                          </p:val>
                                        </p:tav>
                                        <p:tav tm="100000">
                                          <p:val>
                                            <p:strVal val="#ppt_y"/>
                                          </p:val>
                                        </p:tav>
                                      </p:tavLst>
                                    </p:anim>
                                  </p:childTnLst>
                                </p:cTn>
                              </p:par>
                              <p:par>
                                <p:cTn id="43" presetID="2" presetClass="entr" presetSubtype="2" fill="hold" nodeType="withEffect">
                                  <p:stCondLst>
                                    <p:cond delay="0"/>
                                  </p:stCondLst>
                                  <p:childTnLst>
                                    <p:set>
                                      <p:cBhvr>
                                        <p:cTn id="44" dur="1" fill="hold">
                                          <p:stCondLst>
                                            <p:cond delay="0"/>
                                          </p:stCondLst>
                                        </p:cTn>
                                        <p:tgtEl>
                                          <p:spTgt spid="2"/>
                                        </p:tgtEl>
                                        <p:attrNameLst>
                                          <p:attrName>style.visibility</p:attrName>
                                        </p:attrNameLst>
                                      </p:cBhvr>
                                      <p:to>
                                        <p:strVal val="visible"/>
                                      </p:to>
                                    </p:set>
                                    <p:anim calcmode="lin" valueType="num">
                                      <p:cBhvr additive="base">
                                        <p:cTn id="45" dur="500" fill="hold"/>
                                        <p:tgtEl>
                                          <p:spTgt spid="2"/>
                                        </p:tgtEl>
                                        <p:attrNameLst>
                                          <p:attrName>ppt_x</p:attrName>
                                        </p:attrNameLst>
                                      </p:cBhvr>
                                      <p:tavLst>
                                        <p:tav tm="0">
                                          <p:val>
                                            <p:strVal val="1+#ppt_w/2"/>
                                          </p:val>
                                        </p:tav>
                                        <p:tav tm="100000">
                                          <p:val>
                                            <p:strVal val="#ppt_x"/>
                                          </p:val>
                                        </p:tav>
                                      </p:tavLst>
                                    </p:anim>
                                    <p:anim calcmode="lin" valueType="num">
                                      <p:cBhvr additive="base">
                                        <p:cTn id="46"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7" fill="hold" display="0">
                  <p:stCondLst>
                    <p:cond delay="indefinite"/>
                  </p:stCondLst>
                  <p:endCondLst>
                    <p:cond evt="onStopAudio" delay="0">
                      <p:tgtEl>
                        <p:sldTgt/>
                      </p:tgtEl>
                    </p:cond>
                  </p:endCondLst>
                </p:cTn>
                <p:tgtEl>
                  <p:spTgt spid="36"/>
                </p:tgtEl>
              </p:cMediaNode>
            </p:audio>
          </p:childTnLst>
        </p:cTn>
      </p:par>
    </p:tnLst>
    <p:bldLst>
      <p:bldP spid="879" grpId="0" build="p"/>
      <p:bldP spid="881" grpId="0" build="p"/>
      <p:bldP spid="883" grpId="0" build="p"/>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89"/>
          <p:cNvSpPr txBox="1">
            <a:spLocks noGrp="1"/>
          </p:cNvSpPr>
          <p:nvPr>
            <p:ph type="title"/>
          </p:nvPr>
        </p:nvSpPr>
        <p:spPr>
          <a:xfrm>
            <a:off x="713225" y="445025"/>
            <a:ext cx="190148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Objectives</a:t>
            </a:r>
            <a:endParaRPr dirty="0"/>
          </a:p>
        </p:txBody>
      </p:sp>
      <p:sp>
        <p:nvSpPr>
          <p:cNvPr id="879" name="Google Shape;879;p89"/>
          <p:cNvSpPr txBox="1">
            <a:spLocks noGrp="1"/>
          </p:cNvSpPr>
          <p:nvPr>
            <p:ph type="subTitle" idx="1"/>
          </p:nvPr>
        </p:nvSpPr>
        <p:spPr>
          <a:xfrm>
            <a:off x="5238327" y="1983407"/>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Primary Sources</a:t>
            </a:r>
            <a:endParaRPr sz="1800" dirty="0"/>
          </a:p>
        </p:txBody>
      </p:sp>
      <p:sp>
        <p:nvSpPr>
          <p:cNvPr id="881" name="Google Shape;881;p89"/>
          <p:cNvSpPr txBox="1">
            <a:spLocks noGrp="1"/>
          </p:cNvSpPr>
          <p:nvPr>
            <p:ph type="subTitle" idx="3"/>
          </p:nvPr>
        </p:nvSpPr>
        <p:spPr>
          <a:xfrm>
            <a:off x="1513750" y="1983407"/>
            <a:ext cx="2628389"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Literature Review</a:t>
            </a:r>
            <a:endParaRPr sz="1800" dirty="0"/>
          </a:p>
        </p:txBody>
      </p:sp>
      <p:sp>
        <p:nvSpPr>
          <p:cNvPr id="883" name="Google Shape;883;p89"/>
          <p:cNvSpPr txBox="1">
            <a:spLocks noGrp="1"/>
          </p:cNvSpPr>
          <p:nvPr>
            <p:ph type="subTitle" idx="5"/>
          </p:nvPr>
        </p:nvSpPr>
        <p:spPr>
          <a:xfrm>
            <a:off x="1762963" y="3718258"/>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dirty="0"/>
              <a:t>Artefact</a:t>
            </a:r>
            <a:endParaRPr sz="1800" dirty="0"/>
          </a:p>
        </p:txBody>
      </p:sp>
      <p:sp>
        <p:nvSpPr>
          <p:cNvPr id="6" name="Google Shape;883;p89">
            <a:extLst>
              <a:ext uri="{FF2B5EF4-FFF2-40B4-BE49-F238E27FC236}">
                <a16:creationId xmlns:a16="http://schemas.microsoft.com/office/drawing/2014/main" id="{2E25E93B-AE5E-4F07-3BC5-B059E522D112}"/>
              </a:ext>
            </a:extLst>
          </p:cNvPr>
          <p:cNvSpPr txBox="1">
            <a:spLocks/>
          </p:cNvSpPr>
          <p:nvPr/>
        </p:nvSpPr>
        <p:spPr>
          <a:xfrm>
            <a:off x="5252979" y="3718258"/>
            <a:ext cx="2126100" cy="444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2pPr>
            <a:lvl3pPr marL="1371600" marR="0" lvl="2"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3pPr>
            <a:lvl4pPr marL="1828800" marR="0" lvl="3"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4pPr>
            <a:lvl5pPr marL="2286000" marR="0" lvl="4"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5pPr>
            <a:lvl6pPr marL="2743200" marR="0" lvl="5"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6pPr>
            <a:lvl7pPr marL="3200400" marR="0" lvl="6"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7pPr>
            <a:lvl8pPr marL="3657600" marR="0" lvl="7"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8pPr>
            <a:lvl9pPr marL="4114800" marR="0" lvl="8"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9pPr>
          </a:lstStyle>
          <a:p>
            <a:pPr marL="0" indent="0"/>
            <a:r>
              <a:rPr lang="en-US" sz="1800" dirty="0"/>
              <a:t>Report</a:t>
            </a:r>
          </a:p>
        </p:txBody>
      </p:sp>
      <p:sp>
        <p:nvSpPr>
          <p:cNvPr id="7" name="Google Shape;6936;p143">
            <a:extLst>
              <a:ext uri="{FF2B5EF4-FFF2-40B4-BE49-F238E27FC236}">
                <a16:creationId xmlns:a16="http://schemas.microsoft.com/office/drawing/2014/main" id="{81902DCE-3D89-58AB-1A37-EAB6CD827AF8}"/>
              </a:ext>
            </a:extLst>
          </p:cNvPr>
          <p:cNvSpPr/>
          <p:nvPr/>
        </p:nvSpPr>
        <p:spPr>
          <a:xfrm>
            <a:off x="2668629" y="1548470"/>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7854;p145">
            <a:extLst>
              <a:ext uri="{FF2B5EF4-FFF2-40B4-BE49-F238E27FC236}">
                <a16:creationId xmlns:a16="http://schemas.microsoft.com/office/drawing/2014/main" id="{48531715-E2FB-EEF0-B8FE-B48B93574F50}"/>
              </a:ext>
            </a:extLst>
          </p:cNvPr>
          <p:cNvGrpSpPr/>
          <p:nvPr/>
        </p:nvGrpSpPr>
        <p:grpSpPr>
          <a:xfrm>
            <a:off x="6124084" y="1557766"/>
            <a:ext cx="354586" cy="353221"/>
            <a:chOff x="-35123050" y="3561225"/>
            <a:chExt cx="292225" cy="291100"/>
          </a:xfrm>
          <a:solidFill>
            <a:schemeClr val="accent2"/>
          </a:solidFill>
        </p:grpSpPr>
        <p:sp>
          <p:nvSpPr>
            <p:cNvPr id="26" name="Google Shape;7855;p145">
              <a:extLst>
                <a:ext uri="{FF2B5EF4-FFF2-40B4-BE49-F238E27FC236}">
                  <a16:creationId xmlns:a16="http://schemas.microsoft.com/office/drawing/2014/main" id="{F3F41B94-71C4-AC08-5445-6109B28791D5}"/>
                </a:ext>
              </a:extLst>
            </p:cNvPr>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856;p145">
              <a:extLst>
                <a:ext uri="{FF2B5EF4-FFF2-40B4-BE49-F238E27FC236}">
                  <a16:creationId xmlns:a16="http://schemas.microsoft.com/office/drawing/2014/main" id="{D0F45AEF-002C-1263-DAAC-5E6B54D14062}"/>
                </a:ext>
              </a:extLst>
            </p:cNvPr>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8557;p146">
            <a:extLst>
              <a:ext uri="{FF2B5EF4-FFF2-40B4-BE49-F238E27FC236}">
                <a16:creationId xmlns:a16="http://schemas.microsoft.com/office/drawing/2014/main" id="{7523E176-507D-3F4C-9001-B276718E476D}"/>
              </a:ext>
            </a:extLst>
          </p:cNvPr>
          <p:cNvGrpSpPr/>
          <p:nvPr/>
        </p:nvGrpSpPr>
        <p:grpSpPr>
          <a:xfrm>
            <a:off x="2674012" y="3330922"/>
            <a:ext cx="304000" cy="356205"/>
            <a:chOff x="-49375900" y="3550975"/>
            <a:chExt cx="256800" cy="300900"/>
          </a:xfrm>
          <a:solidFill>
            <a:schemeClr val="accent2"/>
          </a:solidFill>
        </p:grpSpPr>
        <p:sp>
          <p:nvSpPr>
            <p:cNvPr id="29" name="Google Shape;8558;p146">
              <a:extLst>
                <a:ext uri="{FF2B5EF4-FFF2-40B4-BE49-F238E27FC236}">
                  <a16:creationId xmlns:a16="http://schemas.microsoft.com/office/drawing/2014/main" id="{671A6525-D86B-626D-4D48-701AA67CF7C0}"/>
                </a:ext>
              </a:extLst>
            </p:cNvPr>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559;p146">
              <a:extLst>
                <a:ext uri="{FF2B5EF4-FFF2-40B4-BE49-F238E27FC236}">
                  <a16:creationId xmlns:a16="http://schemas.microsoft.com/office/drawing/2014/main" id="{A4D17B9E-4E5F-753E-AA1B-DBA992C534B3}"/>
                </a:ext>
              </a:extLst>
            </p:cNvPr>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560;p146">
              <a:extLst>
                <a:ext uri="{FF2B5EF4-FFF2-40B4-BE49-F238E27FC236}">
                  <a16:creationId xmlns:a16="http://schemas.microsoft.com/office/drawing/2014/main" id="{B110C40E-4D49-DB3A-A55A-CC54C4266FFD}"/>
                </a:ext>
              </a:extLst>
            </p:cNvPr>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561;p146">
              <a:extLst>
                <a:ext uri="{FF2B5EF4-FFF2-40B4-BE49-F238E27FC236}">
                  <a16:creationId xmlns:a16="http://schemas.microsoft.com/office/drawing/2014/main" id="{8EC68492-B057-369D-CB51-AA3B3A129697}"/>
                </a:ext>
              </a:extLst>
            </p:cNvPr>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562;p146">
              <a:extLst>
                <a:ext uri="{FF2B5EF4-FFF2-40B4-BE49-F238E27FC236}">
                  <a16:creationId xmlns:a16="http://schemas.microsoft.com/office/drawing/2014/main" id="{11779A71-0013-7CCE-7DF9-F5E0B40770FD}"/>
                </a:ext>
              </a:extLst>
            </p:cNvPr>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563;p146">
              <a:extLst>
                <a:ext uri="{FF2B5EF4-FFF2-40B4-BE49-F238E27FC236}">
                  <a16:creationId xmlns:a16="http://schemas.microsoft.com/office/drawing/2014/main" id="{464DA2FA-215D-92DD-52C0-D1EAD57E8B38}"/>
                </a:ext>
              </a:extLst>
            </p:cNvPr>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564;p146">
              <a:extLst>
                <a:ext uri="{FF2B5EF4-FFF2-40B4-BE49-F238E27FC236}">
                  <a16:creationId xmlns:a16="http://schemas.microsoft.com/office/drawing/2014/main" id="{05E5F24D-3F14-0F06-F55D-02AA960D0974}"/>
                </a:ext>
              </a:extLst>
            </p:cNvPr>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565;p146">
              <a:extLst>
                <a:ext uri="{FF2B5EF4-FFF2-40B4-BE49-F238E27FC236}">
                  <a16:creationId xmlns:a16="http://schemas.microsoft.com/office/drawing/2014/main" id="{C637927D-4D97-72A7-4E91-6A656ABBDB84}"/>
                </a:ext>
              </a:extLst>
            </p:cNvPr>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566;p146">
              <a:extLst>
                <a:ext uri="{FF2B5EF4-FFF2-40B4-BE49-F238E27FC236}">
                  <a16:creationId xmlns:a16="http://schemas.microsoft.com/office/drawing/2014/main" id="{6A28ABFB-2477-1299-4F16-7F42435EC3E6}"/>
                </a:ext>
              </a:extLst>
            </p:cNvPr>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567;p146">
              <a:extLst>
                <a:ext uri="{FF2B5EF4-FFF2-40B4-BE49-F238E27FC236}">
                  <a16:creationId xmlns:a16="http://schemas.microsoft.com/office/drawing/2014/main" id="{FDE23066-052B-B1E2-94C8-5679739E4190}"/>
                </a:ext>
              </a:extLst>
            </p:cNvPr>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568;p146">
              <a:extLst>
                <a:ext uri="{FF2B5EF4-FFF2-40B4-BE49-F238E27FC236}">
                  <a16:creationId xmlns:a16="http://schemas.microsoft.com/office/drawing/2014/main" id="{E3F07C6D-DED8-4DA8-5C50-454CDAF328DF}"/>
                </a:ext>
              </a:extLst>
            </p:cNvPr>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8429;p146">
            <a:extLst>
              <a:ext uri="{FF2B5EF4-FFF2-40B4-BE49-F238E27FC236}">
                <a16:creationId xmlns:a16="http://schemas.microsoft.com/office/drawing/2014/main" id="{5A609852-3123-17B2-575B-897D70FEBC9C}"/>
              </a:ext>
            </a:extLst>
          </p:cNvPr>
          <p:cNvGrpSpPr/>
          <p:nvPr/>
        </p:nvGrpSpPr>
        <p:grpSpPr>
          <a:xfrm>
            <a:off x="6137467" y="3339800"/>
            <a:ext cx="357123" cy="355258"/>
            <a:chOff x="-48262200" y="3200500"/>
            <a:chExt cx="301675" cy="300100"/>
          </a:xfrm>
          <a:solidFill>
            <a:schemeClr val="accent2"/>
          </a:solidFill>
        </p:grpSpPr>
        <p:sp>
          <p:nvSpPr>
            <p:cNvPr id="41" name="Google Shape;8430;p146">
              <a:extLst>
                <a:ext uri="{FF2B5EF4-FFF2-40B4-BE49-F238E27FC236}">
                  <a16:creationId xmlns:a16="http://schemas.microsoft.com/office/drawing/2014/main" id="{EB432816-0840-9C23-C13B-ECE55FC46828}"/>
                </a:ext>
              </a:extLst>
            </p:cNvPr>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431;p146">
              <a:extLst>
                <a:ext uri="{FF2B5EF4-FFF2-40B4-BE49-F238E27FC236}">
                  <a16:creationId xmlns:a16="http://schemas.microsoft.com/office/drawing/2014/main" id="{3020532B-3F36-17F0-5FD1-CDE844F673CA}"/>
                </a:ext>
              </a:extLst>
            </p:cNvPr>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432;p146">
              <a:extLst>
                <a:ext uri="{FF2B5EF4-FFF2-40B4-BE49-F238E27FC236}">
                  <a16:creationId xmlns:a16="http://schemas.microsoft.com/office/drawing/2014/main" id="{269EE43A-7256-9FF1-4C4E-969CD5F3315F}"/>
                </a:ext>
              </a:extLst>
            </p:cNvPr>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433;p146">
              <a:extLst>
                <a:ext uri="{FF2B5EF4-FFF2-40B4-BE49-F238E27FC236}">
                  <a16:creationId xmlns:a16="http://schemas.microsoft.com/office/drawing/2014/main" id="{C35CA159-97B2-985A-7219-E45808B1F776}"/>
                </a:ext>
              </a:extLst>
            </p:cNvPr>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434;p146">
              <a:extLst>
                <a:ext uri="{FF2B5EF4-FFF2-40B4-BE49-F238E27FC236}">
                  <a16:creationId xmlns:a16="http://schemas.microsoft.com/office/drawing/2014/main" id="{F3C85857-192E-E779-9538-C5B66143911C}"/>
                </a:ext>
              </a:extLst>
            </p:cNvPr>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435;p146">
              <a:extLst>
                <a:ext uri="{FF2B5EF4-FFF2-40B4-BE49-F238E27FC236}">
                  <a16:creationId xmlns:a16="http://schemas.microsoft.com/office/drawing/2014/main" id="{A4586208-FAE4-AF05-C6FF-6972B539FCBA}"/>
                </a:ext>
              </a:extLst>
            </p:cNvPr>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436;p146">
              <a:extLst>
                <a:ext uri="{FF2B5EF4-FFF2-40B4-BE49-F238E27FC236}">
                  <a16:creationId xmlns:a16="http://schemas.microsoft.com/office/drawing/2014/main" id="{6FC86836-7904-1E15-DB5B-1D85ECFF74BF}"/>
                </a:ext>
              </a:extLst>
            </p:cNvPr>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437;p146">
              <a:extLst>
                <a:ext uri="{FF2B5EF4-FFF2-40B4-BE49-F238E27FC236}">
                  <a16:creationId xmlns:a16="http://schemas.microsoft.com/office/drawing/2014/main" id="{67DEB4E2-7EEB-823B-3E3C-7C0D1C48B47C}"/>
                </a:ext>
              </a:extLst>
            </p:cNvPr>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8438;p146">
              <a:extLst>
                <a:ext uri="{FF2B5EF4-FFF2-40B4-BE49-F238E27FC236}">
                  <a16:creationId xmlns:a16="http://schemas.microsoft.com/office/drawing/2014/main" id="{3F68EC34-813F-2D92-B710-0E95DF794AB2}"/>
                </a:ext>
              </a:extLst>
            </p:cNvPr>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 name="Audio 22">
            <a:hlinkClick r:id="" action="ppaction://media"/>
            <a:extLst>
              <a:ext uri="{FF2B5EF4-FFF2-40B4-BE49-F238E27FC236}">
                <a16:creationId xmlns:a16="http://schemas.microsoft.com/office/drawing/2014/main" id="{7807F0FB-3D69-CC8E-88EC-12035B8EF1AC}"/>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907420744"/>
      </p:ext>
    </p:extLst>
  </p:cSld>
  <p:clrMapOvr>
    <a:masterClrMapping/>
  </p:clrMapOvr>
  <mc:AlternateContent xmlns:mc="http://schemas.openxmlformats.org/markup-compatibility/2006" xmlns:p14="http://schemas.microsoft.com/office/powerpoint/2010/main">
    <mc:Choice Requires="p14">
      <p:transition spd="slow" p14:dur="2000" advTm="62200"/>
    </mc:Choice>
    <mc:Fallback xmlns="">
      <p:transition spd="slow" advTm="62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grpId="0" nodeType="clickEffect">
                                  <p:stCondLst>
                                    <p:cond delay="0"/>
                                  </p:stCondLst>
                                  <p:childTnLst>
                                    <p:set>
                                      <p:cBhvr>
                                        <p:cTn id="10" dur="1" fill="hold">
                                          <p:stCondLst>
                                            <p:cond delay="0"/>
                                          </p:stCondLst>
                                        </p:cTn>
                                        <p:tgtEl>
                                          <p:spTgt spid="881">
                                            <p:txEl>
                                              <p:pRg st="0" end="0"/>
                                            </p:txEl>
                                          </p:spTgt>
                                        </p:tgtEl>
                                        <p:attrNameLst>
                                          <p:attrName>style.visibility</p:attrName>
                                        </p:attrNameLst>
                                      </p:cBhvr>
                                      <p:to>
                                        <p:strVal val="visible"/>
                                      </p:to>
                                    </p:set>
                                    <p:anim calcmode="lin" valueType="num">
                                      <p:cBhvr additive="base">
                                        <p:cTn id="11" dur="500" fill="hold"/>
                                        <p:tgtEl>
                                          <p:spTgt spid="881">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881">
                                            <p:txEl>
                                              <p:pRg st="0" end="0"/>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0-#ppt_w/2"/>
                                          </p:val>
                                        </p:tav>
                                        <p:tav tm="100000">
                                          <p:val>
                                            <p:strVal val="#ppt_x"/>
                                          </p:val>
                                        </p:tav>
                                      </p:tavLst>
                                    </p:anim>
                                    <p:anim calcmode="lin" valueType="num">
                                      <p:cBhvr additive="base">
                                        <p:cTn id="16"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grpId="0" nodeType="clickEffect">
                                  <p:stCondLst>
                                    <p:cond delay="0"/>
                                  </p:stCondLst>
                                  <p:childTnLst>
                                    <p:set>
                                      <p:cBhvr>
                                        <p:cTn id="20" dur="1" fill="hold">
                                          <p:stCondLst>
                                            <p:cond delay="0"/>
                                          </p:stCondLst>
                                        </p:cTn>
                                        <p:tgtEl>
                                          <p:spTgt spid="879">
                                            <p:txEl>
                                              <p:pRg st="0" end="0"/>
                                            </p:txEl>
                                          </p:spTgt>
                                        </p:tgtEl>
                                        <p:attrNameLst>
                                          <p:attrName>style.visibility</p:attrName>
                                        </p:attrNameLst>
                                      </p:cBhvr>
                                      <p:to>
                                        <p:strVal val="visible"/>
                                      </p:to>
                                    </p:set>
                                    <p:anim calcmode="lin" valueType="num">
                                      <p:cBhvr additive="base">
                                        <p:cTn id="21" dur="500" fill="hold"/>
                                        <p:tgtEl>
                                          <p:spTgt spid="879">
                                            <p:txEl>
                                              <p:pRg st="0" end="0"/>
                                            </p:txEl>
                                          </p:spTgt>
                                        </p:tgtEl>
                                        <p:attrNameLst>
                                          <p:attrName>ppt_x</p:attrName>
                                        </p:attrNameLst>
                                      </p:cBhvr>
                                      <p:tavLst>
                                        <p:tav tm="0">
                                          <p:val>
                                            <p:strVal val="1+#ppt_w/2"/>
                                          </p:val>
                                        </p:tav>
                                        <p:tav tm="100000">
                                          <p:val>
                                            <p:strVal val="#ppt_x"/>
                                          </p:val>
                                        </p:tav>
                                      </p:tavLst>
                                    </p:anim>
                                    <p:anim calcmode="lin" valueType="num">
                                      <p:cBhvr additive="base">
                                        <p:cTn id="22" dur="500" fill="hold"/>
                                        <p:tgtEl>
                                          <p:spTgt spid="879">
                                            <p:txEl>
                                              <p:pRg st="0" end="0"/>
                                            </p:txEl>
                                          </p:spTgt>
                                        </p:tgtEl>
                                        <p:attrNameLst>
                                          <p:attrName>ppt_y</p:attrName>
                                        </p:attrNameLst>
                                      </p:cBhvr>
                                      <p:tavLst>
                                        <p:tav tm="0">
                                          <p:val>
                                            <p:strVal val="#ppt_y"/>
                                          </p:val>
                                        </p:tav>
                                        <p:tav tm="100000">
                                          <p:val>
                                            <p:strVal val="#ppt_y"/>
                                          </p:val>
                                        </p:tav>
                                      </p:tavLst>
                                    </p:anim>
                                  </p:childTnLst>
                                </p:cTn>
                              </p:par>
                              <p:par>
                                <p:cTn id="23" presetID="2" presetClass="entr" presetSubtype="2" fill="hold" nodeType="with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500" fill="hold"/>
                                        <p:tgtEl>
                                          <p:spTgt spid="25"/>
                                        </p:tgtEl>
                                        <p:attrNameLst>
                                          <p:attrName>ppt_x</p:attrName>
                                        </p:attrNameLst>
                                      </p:cBhvr>
                                      <p:tavLst>
                                        <p:tav tm="0">
                                          <p:val>
                                            <p:strVal val="1+#ppt_w/2"/>
                                          </p:val>
                                        </p:tav>
                                        <p:tav tm="100000">
                                          <p:val>
                                            <p:strVal val="#ppt_x"/>
                                          </p:val>
                                        </p:tav>
                                      </p:tavLst>
                                    </p:anim>
                                    <p:anim calcmode="lin" valueType="num">
                                      <p:cBhvr additive="base">
                                        <p:cTn id="26" dur="5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883">
                                            <p:txEl>
                                              <p:pRg st="0" end="0"/>
                                            </p:txEl>
                                          </p:spTgt>
                                        </p:tgtEl>
                                        <p:attrNameLst>
                                          <p:attrName>style.visibility</p:attrName>
                                        </p:attrNameLst>
                                      </p:cBhvr>
                                      <p:to>
                                        <p:strVal val="visible"/>
                                      </p:to>
                                    </p:set>
                                    <p:anim calcmode="lin" valueType="num">
                                      <p:cBhvr additive="base">
                                        <p:cTn id="31" dur="500" fill="hold"/>
                                        <p:tgtEl>
                                          <p:spTgt spid="883">
                                            <p:txEl>
                                              <p:pRg st="0" end="0"/>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883">
                                            <p:txEl>
                                              <p:pRg st="0" end="0"/>
                                            </p:txEl>
                                          </p:spTgt>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28"/>
                                        </p:tgtEl>
                                        <p:attrNameLst>
                                          <p:attrName>style.visibility</p:attrName>
                                        </p:attrNameLst>
                                      </p:cBhvr>
                                      <p:to>
                                        <p:strVal val="visible"/>
                                      </p:to>
                                    </p:set>
                                    <p:anim calcmode="lin" valueType="num">
                                      <p:cBhvr additive="base">
                                        <p:cTn id="35" dur="500" fill="hold"/>
                                        <p:tgtEl>
                                          <p:spTgt spid="28"/>
                                        </p:tgtEl>
                                        <p:attrNameLst>
                                          <p:attrName>ppt_x</p:attrName>
                                        </p:attrNameLst>
                                      </p:cBhvr>
                                      <p:tavLst>
                                        <p:tav tm="0">
                                          <p:val>
                                            <p:strVal val="0-#ppt_w/2"/>
                                          </p:val>
                                        </p:tav>
                                        <p:tav tm="100000">
                                          <p:val>
                                            <p:strVal val="#ppt_x"/>
                                          </p:val>
                                        </p:tav>
                                      </p:tavLst>
                                    </p:anim>
                                    <p:anim calcmode="lin" valueType="num">
                                      <p:cBhvr additive="base">
                                        <p:cTn id="36"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2" fill="hold" grpId="0" nodeType="click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additive="base">
                                        <p:cTn id="41" dur="500" fill="hold"/>
                                        <p:tgtEl>
                                          <p:spTgt spid="6"/>
                                        </p:tgtEl>
                                        <p:attrNameLst>
                                          <p:attrName>ppt_x</p:attrName>
                                        </p:attrNameLst>
                                      </p:cBhvr>
                                      <p:tavLst>
                                        <p:tav tm="0">
                                          <p:val>
                                            <p:strVal val="1+#ppt_w/2"/>
                                          </p:val>
                                        </p:tav>
                                        <p:tav tm="100000">
                                          <p:val>
                                            <p:strVal val="#ppt_x"/>
                                          </p:val>
                                        </p:tav>
                                      </p:tavLst>
                                    </p:anim>
                                    <p:anim calcmode="lin" valueType="num">
                                      <p:cBhvr additive="base">
                                        <p:cTn id="42" dur="500" fill="hold"/>
                                        <p:tgtEl>
                                          <p:spTgt spid="6"/>
                                        </p:tgtEl>
                                        <p:attrNameLst>
                                          <p:attrName>ppt_y</p:attrName>
                                        </p:attrNameLst>
                                      </p:cBhvr>
                                      <p:tavLst>
                                        <p:tav tm="0">
                                          <p:val>
                                            <p:strVal val="#ppt_y"/>
                                          </p:val>
                                        </p:tav>
                                        <p:tav tm="100000">
                                          <p:val>
                                            <p:strVal val="#ppt_y"/>
                                          </p:val>
                                        </p:tav>
                                      </p:tavLst>
                                    </p:anim>
                                  </p:childTnLst>
                                </p:cTn>
                              </p:par>
                              <p:par>
                                <p:cTn id="43" presetID="2" presetClass="entr" presetSubtype="2" fill="hold" nodeType="withEffect">
                                  <p:stCondLst>
                                    <p:cond delay="0"/>
                                  </p:stCondLst>
                                  <p:childTnLst>
                                    <p:set>
                                      <p:cBhvr>
                                        <p:cTn id="44" dur="1" fill="hold">
                                          <p:stCondLst>
                                            <p:cond delay="0"/>
                                          </p:stCondLst>
                                        </p:cTn>
                                        <p:tgtEl>
                                          <p:spTgt spid="40"/>
                                        </p:tgtEl>
                                        <p:attrNameLst>
                                          <p:attrName>style.visibility</p:attrName>
                                        </p:attrNameLst>
                                      </p:cBhvr>
                                      <p:to>
                                        <p:strVal val="visible"/>
                                      </p:to>
                                    </p:set>
                                    <p:anim calcmode="lin" valueType="num">
                                      <p:cBhvr additive="base">
                                        <p:cTn id="45" dur="500" fill="hold"/>
                                        <p:tgtEl>
                                          <p:spTgt spid="40"/>
                                        </p:tgtEl>
                                        <p:attrNameLst>
                                          <p:attrName>ppt_x</p:attrName>
                                        </p:attrNameLst>
                                      </p:cBhvr>
                                      <p:tavLst>
                                        <p:tav tm="0">
                                          <p:val>
                                            <p:strVal val="1+#ppt_w/2"/>
                                          </p:val>
                                        </p:tav>
                                        <p:tav tm="100000">
                                          <p:val>
                                            <p:strVal val="#ppt_x"/>
                                          </p:val>
                                        </p:tav>
                                      </p:tavLst>
                                    </p:anim>
                                    <p:anim calcmode="lin" valueType="num">
                                      <p:cBhvr additive="base">
                                        <p:cTn id="46" dur="500" fill="hold"/>
                                        <p:tgtEl>
                                          <p:spTgt spid="4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7" fill="hold" display="0">
                  <p:stCondLst>
                    <p:cond delay="indefinite"/>
                  </p:stCondLst>
                  <p:endCondLst>
                    <p:cond evt="onStopAudio" delay="0">
                      <p:tgtEl>
                        <p:sldTgt/>
                      </p:tgtEl>
                    </p:cond>
                  </p:endCondLst>
                </p:cTn>
                <p:tgtEl>
                  <p:spTgt spid="23"/>
                </p:tgtEl>
              </p:cMediaNode>
            </p:audio>
          </p:childTnLst>
        </p:cTn>
      </p:par>
    </p:tnLst>
    <p:bldLst>
      <p:bldP spid="879" grpId="0" build="p"/>
      <p:bldP spid="881" grpId="0" build="p"/>
      <p:bldP spid="883" grpId="0" build="p"/>
      <p:bldP spid="6" grpId="0"/>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62"/>
          <p:cNvSpPr txBox="1">
            <a:spLocks noGrp="1"/>
          </p:cNvSpPr>
          <p:nvPr>
            <p:ph type="title"/>
          </p:nvPr>
        </p:nvSpPr>
        <p:spPr>
          <a:xfrm>
            <a:off x="597425" y="1677218"/>
            <a:ext cx="258155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000" dirty="0"/>
              <a:t>Research Problem</a:t>
            </a:r>
            <a:endParaRPr sz="2000" dirty="0"/>
          </a:p>
        </p:txBody>
      </p:sp>
      <p:sp>
        <p:nvSpPr>
          <p:cNvPr id="514" name="Google Shape;514;p62"/>
          <p:cNvSpPr txBox="1">
            <a:spLocks noGrp="1"/>
          </p:cNvSpPr>
          <p:nvPr>
            <p:ph type="title" idx="4"/>
          </p:nvPr>
        </p:nvSpPr>
        <p:spPr>
          <a:xfrm>
            <a:off x="4166400" y="1095325"/>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02</a:t>
            </a:r>
            <a:endParaRPr dirty="0"/>
          </a:p>
        </p:txBody>
      </p:sp>
      <p:sp>
        <p:nvSpPr>
          <p:cNvPr id="515" name="Google Shape;515;p62"/>
          <p:cNvSpPr txBox="1">
            <a:spLocks noGrp="1"/>
          </p:cNvSpPr>
          <p:nvPr>
            <p:ph type="title" idx="13"/>
          </p:nvPr>
        </p:nvSpPr>
        <p:spPr>
          <a:xfrm>
            <a:off x="1482600" y="2714087"/>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04</a:t>
            </a:r>
            <a:endParaRPr dirty="0"/>
          </a:p>
        </p:txBody>
      </p:sp>
      <p:sp>
        <p:nvSpPr>
          <p:cNvPr id="516" name="Google Shape;516;p62"/>
          <p:cNvSpPr txBox="1">
            <a:spLocks noGrp="1"/>
          </p:cNvSpPr>
          <p:nvPr>
            <p:ph type="title" idx="2"/>
          </p:nvPr>
        </p:nvSpPr>
        <p:spPr>
          <a:xfrm>
            <a:off x="1482600" y="1095325"/>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01</a:t>
            </a:r>
            <a:endParaRPr dirty="0"/>
          </a:p>
        </p:txBody>
      </p:sp>
      <p:sp>
        <p:nvSpPr>
          <p:cNvPr id="517" name="Google Shape;517;p62"/>
          <p:cNvSpPr txBox="1">
            <a:spLocks noGrp="1"/>
          </p:cNvSpPr>
          <p:nvPr>
            <p:ph type="title" idx="3"/>
          </p:nvPr>
        </p:nvSpPr>
        <p:spPr>
          <a:xfrm>
            <a:off x="3230100" y="1680800"/>
            <a:ext cx="26838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000" dirty="0"/>
              <a:t>Research Question</a:t>
            </a:r>
            <a:endParaRPr sz="2000" dirty="0"/>
          </a:p>
        </p:txBody>
      </p:sp>
      <p:sp>
        <p:nvSpPr>
          <p:cNvPr id="519" name="Google Shape;519;p62"/>
          <p:cNvSpPr txBox="1">
            <a:spLocks noGrp="1"/>
          </p:cNvSpPr>
          <p:nvPr>
            <p:ph type="title" idx="6"/>
          </p:nvPr>
        </p:nvSpPr>
        <p:spPr>
          <a:xfrm>
            <a:off x="5965025" y="1678284"/>
            <a:ext cx="258155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000" dirty="0"/>
              <a:t>Aims &amp; Objectives</a:t>
            </a:r>
            <a:endParaRPr sz="2000" dirty="0"/>
          </a:p>
        </p:txBody>
      </p:sp>
      <p:sp>
        <p:nvSpPr>
          <p:cNvPr id="520" name="Google Shape;520;p62"/>
          <p:cNvSpPr txBox="1">
            <a:spLocks noGrp="1"/>
          </p:cNvSpPr>
          <p:nvPr>
            <p:ph type="title" idx="7"/>
          </p:nvPr>
        </p:nvSpPr>
        <p:spPr>
          <a:xfrm>
            <a:off x="6850200" y="1095325"/>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a:t>
            </a:r>
            <a:endParaRPr dirty="0"/>
          </a:p>
        </p:txBody>
      </p:sp>
      <p:sp>
        <p:nvSpPr>
          <p:cNvPr id="521" name="Google Shape;521;p62"/>
          <p:cNvSpPr txBox="1">
            <a:spLocks noGrp="1"/>
          </p:cNvSpPr>
          <p:nvPr>
            <p:ph type="title" idx="9"/>
          </p:nvPr>
        </p:nvSpPr>
        <p:spPr>
          <a:xfrm>
            <a:off x="720000" y="3313579"/>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000" dirty="0"/>
              <a:t>Key Literature &amp; Sources</a:t>
            </a:r>
            <a:endParaRPr dirty="0"/>
          </a:p>
        </p:txBody>
      </p:sp>
      <p:sp>
        <p:nvSpPr>
          <p:cNvPr id="523" name="Google Shape;523;p62"/>
          <p:cNvSpPr txBox="1">
            <a:spLocks noGrp="1"/>
          </p:cNvSpPr>
          <p:nvPr>
            <p:ph type="title" idx="15"/>
          </p:nvPr>
        </p:nvSpPr>
        <p:spPr>
          <a:xfrm>
            <a:off x="3403800" y="3313579"/>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000" dirty="0"/>
              <a:t>Research Design</a:t>
            </a:r>
            <a:endParaRPr sz="2000" dirty="0"/>
          </a:p>
        </p:txBody>
      </p:sp>
      <p:sp>
        <p:nvSpPr>
          <p:cNvPr id="524" name="Google Shape;524;p62"/>
          <p:cNvSpPr txBox="1">
            <a:spLocks noGrp="1"/>
          </p:cNvSpPr>
          <p:nvPr>
            <p:ph type="title" idx="16"/>
          </p:nvPr>
        </p:nvSpPr>
        <p:spPr>
          <a:xfrm>
            <a:off x="4166400" y="2714087"/>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05</a:t>
            </a:r>
            <a:endParaRPr dirty="0"/>
          </a:p>
        </p:txBody>
      </p:sp>
      <p:sp>
        <p:nvSpPr>
          <p:cNvPr id="526" name="Google Shape;526;p62"/>
          <p:cNvSpPr txBox="1">
            <a:spLocks noGrp="1"/>
          </p:cNvSpPr>
          <p:nvPr>
            <p:ph type="title" idx="18"/>
          </p:nvPr>
        </p:nvSpPr>
        <p:spPr>
          <a:xfrm>
            <a:off x="6087600" y="3313579"/>
            <a:ext cx="23364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Ethical Considerations &amp; Risk Assessment</a:t>
            </a:r>
            <a:endParaRPr sz="2000" dirty="0"/>
          </a:p>
        </p:txBody>
      </p:sp>
      <p:sp>
        <p:nvSpPr>
          <p:cNvPr id="527" name="Google Shape;527;p62"/>
          <p:cNvSpPr txBox="1">
            <a:spLocks noGrp="1"/>
          </p:cNvSpPr>
          <p:nvPr>
            <p:ph type="title" idx="19"/>
          </p:nvPr>
        </p:nvSpPr>
        <p:spPr>
          <a:xfrm>
            <a:off x="6850200" y="2714087"/>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06</a:t>
            </a:r>
            <a:endParaRPr dirty="0"/>
          </a:p>
        </p:txBody>
      </p:sp>
      <p:sp>
        <p:nvSpPr>
          <p:cNvPr id="529" name="Google Shape;529;p62"/>
          <p:cNvSpPr txBox="1">
            <a:spLocks noGrp="1"/>
          </p:cNvSpPr>
          <p:nvPr>
            <p:ph type="title" idx="21"/>
          </p:nvPr>
        </p:nvSpPr>
        <p:spPr>
          <a:xfrm>
            <a:off x="2332400" y="445025"/>
            <a:ext cx="4479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pic>
        <p:nvPicPr>
          <p:cNvPr id="52" name="Audio 51">
            <a:hlinkClick r:id="" action="ppaction://media"/>
            <a:extLst>
              <a:ext uri="{FF2B5EF4-FFF2-40B4-BE49-F238E27FC236}">
                <a16:creationId xmlns:a16="http://schemas.microsoft.com/office/drawing/2014/main" id="{9D67120D-BFA8-3DED-CEE2-C79C4DA4185B}"/>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0458"/>
    </mc:Choice>
    <mc:Fallback xmlns="">
      <p:transition spd="slow" advTm="304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2"/>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2" presetClass="entr" presetSubtype="4" fill="hold" grpId="0" nodeType="clickEffect">
                                  <p:stCondLst>
                                    <p:cond delay="0"/>
                                  </p:stCondLst>
                                  <p:childTnLst>
                                    <p:set>
                                      <p:cBhvr>
                                        <p:cTn id="14" dur="1" fill="hold">
                                          <p:stCondLst>
                                            <p:cond delay="0"/>
                                          </p:stCondLst>
                                        </p:cTn>
                                        <p:tgtEl>
                                          <p:spTgt spid="511"/>
                                        </p:tgtEl>
                                        <p:attrNameLst>
                                          <p:attrName>style.visibility</p:attrName>
                                        </p:attrNameLst>
                                      </p:cBhvr>
                                      <p:to>
                                        <p:strVal val="visible"/>
                                      </p:to>
                                    </p:set>
                                    <p:anim calcmode="lin" valueType="num">
                                      <p:cBhvr additive="base">
                                        <p:cTn id="15" dur="500"/>
                                        <p:tgtEl>
                                          <p:spTgt spid="511"/>
                                        </p:tgtEl>
                                        <p:attrNameLst>
                                          <p:attrName>ppt_y</p:attrName>
                                        </p:attrNameLst>
                                      </p:cBhvr>
                                      <p:tavLst>
                                        <p:tav tm="0">
                                          <p:val>
                                            <p:strVal val="#ppt_y+#ppt_h*1.125000"/>
                                          </p:val>
                                        </p:tav>
                                        <p:tav tm="100000">
                                          <p:val>
                                            <p:strVal val="#ppt_y"/>
                                          </p:val>
                                        </p:tav>
                                      </p:tavLst>
                                    </p:anim>
                                    <p:animEffect transition="in" filter="wipe(up)">
                                      <p:cBhvr>
                                        <p:cTn id="16" dur="500"/>
                                        <p:tgtEl>
                                          <p:spTgt spid="511"/>
                                        </p:tgtEl>
                                      </p:cBhvr>
                                    </p:animEffect>
                                  </p:childTnLst>
                                </p:cTn>
                              </p:par>
                              <p:par>
                                <p:cTn id="17" presetID="12" presetClass="entr" presetSubtype="4" fill="hold" grpId="0" nodeType="withEffect">
                                  <p:stCondLst>
                                    <p:cond delay="0"/>
                                  </p:stCondLst>
                                  <p:childTnLst>
                                    <p:set>
                                      <p:cBhvr>
                                        <p:cTn id="18" dur="1" fill="hold">
                                          <p:stCondLst>
                                            <p:cond delay="0"/>
                                          </p:stCondLst>
                                        </p:cTn>
                                        <p:tgtEl>
                                          <p:spTgt spid="516"/>
                                        </p:tgtEl>
                                        <p:attrNameLst>
                                          <p:attrName>style.visibility</p:attrName>
                                        </p:attrNameLst>
                                      </p:cBhvr>
                                      <p:to>
                                        <p:strVal val="visible"/>
                                      </p:to>
                                    </p:set>
                                    <p:anim calcmode="lin" valueType="num">
                                      <p:cBhvr additive="base">
                                        <p:cTn id="19" dur="500"/>
                                        <p:tgtEl>
                                          <p:spTgt spid="516"/>
                                        </p:tgtEl>
                                        <p:attrNameLst>
                                          <p:attrName>ppt_y</p:attrName>
                                        </p:attrNameLst>
                                      </p:cBhvr>
                                      <p:tavLst>
                                        <p:tav tm="0">
                                          <p:val>
                                            <p:strVal val="#ppt_y+#ppt_h*1.125000"/>
                                          </p:val>
                                        </p:tav>
                                        <p:tav tm="100000">
                                          <p:val>
                                            <p:strVal val="#ppt_y"/>
                                          </p:val>
                                        </p:tav>
                                      </p:tavLst>
                                    </p:anim>
                                    <p:animEffect transition="in" filter="wipe(up)">
                                      <p:cBhvr>
                                        <p:cTn id="20" dur="500"/>
                                        <p:tgtEl>
                                          <p:spTgt spid="516"/>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4" fill="hold" grpId="0" nodeType="clickEffect">
                                  <p:stCondLst>
                                    <p:cond delay="0"/>
                                  </p:stCondLst>
                                  <p:childTnLst>
                                    <p:set>
                                      <p:cBhvr>
                                        <p:cTn id="24" dur="1" fill="hold">
                                          <p:stCondLst>
                                            <p:cond delay="0"/>
                                          </p:stCondLst>
                                        </p:cTn>
                                        <p:tgtEl>
                                          <p:spTgt spid="514"/>
                                        </p:tgtEl>
                                        <p:attrNameLst>
                                          <p:attrName>style.visibility</p:attrName>
                                        </p:attrNameLst>
                                      </p:cBhvr>
                                      <p:to>
                                        <p:strVal val="visible"/>
                                      </p:to>
                                    </p:set>
                                    <p:anim calcmode="lin" valueType="num">
                                      <p:cBhvr additive="base">
                                        <p:cTn id="25" dur="500"/>
                                        <p:tgtEl>
                                          <p:spTgt spid="514"/>
                                        </p:tgtEl>
                                        <p:attrNameLst>
                                          <p:attrName>ppt_y</p:attrName>
                                        </p:attrNameLst>
                                      </p:cBhvr>
                                      <p:tavLst>
                                        <p:tav tm="0">
                                          <p:val>
                                            <p:strVal val="#ppt_y+#ppt_h*1.125000"/>
                                          </p:val>
                                        </p:tav>
                                        <p:tav tm="100000">
                                          <p:val>
                                            <p:strVal val="#ppt_y"/>
                                          </p:val>
                                        </p:tav>
                                      </p:tavLst>
                                    </p:anim>
                                    <p:animEffect transition="in" filter="wipe(up)">
                                      <p:cBhvr>
                                        <p:cTn id="26" dur="500"/>
                                        <p:tgtEl>
                                          <p:spTgt spid="514"/>
                                        </p:tgtEl>
                                      </p:cBhvr>
                                    </p:animEffect>
                                  </p:childTnLst>
                                </p:cTn>
                              </p:par>
                              <p:par>
                                <p:cTn id="27" presetID="12" presetClass="entr" presetSubtype="4" fill="hold" grpId="0" nodeType="withEffect">
                                  <p:stCondLst>
                                    <p:cond delay="0"/>
                                  </p:stCondLst>
                                  <p:childTnLst>
                                    <p:set>
                                      <p:cBhvr>
                                        <p:cTn id="28" dur="1" fill="hold">
                                          <p:stCondLst>
                                            <p:cond delay="0"/>
                                          </p:stCondLst>
                                        </p:cTn>
                                        <p:tgtEl>
                                          <p:spTgt spid="517"/>
                                        </p:tgtEl>
                                        <p:attrNameLst>
                                          <p:attrName>style.visibility</p:attrName>
                                        </p:attrNameLst>
                                      </p:cBhvr>
                                      <p:to>
                                        <p:strVal val="visible"/>
                                      </p:to>
                                    </p:set>
                                    <p:anim calcmode="lin" valueType="num">
                                      <p:cBhvr additive="base">
                                        <p:cTn id="29" dur="500"/>
                                        <p:tgtEl>
                                          <p:spTgt spid="517"/>
                                        </p:tgtEl>
                                        <p:attrNameLst>
                                          <p:attrName>ppt_y</p:attrName>
                                        </p:attrNameLst>
                                      </p:cBhvr>
                                      <p:tavLst>
                                        <p:tav tm="0">
                                          <p:val>
                                            <p:strVal val="#ppt_y+#ppt_h*1.125000"/>
                                          </p:val>
                                        </p:tav>
                                        <p:tav tm="100000">
                                          <p:val>
                                            <p:strVal val="#ppt_y"/>
                                          </p:val>
                                        </p:tav>
                                      </p:tavLst>
                                    </p:anim>
                                    <p:animEffect transition="in" filter="wipe(up)">
                                      <p:cBhvr>
                                        <p:cTn id="30" dur="500"/>
                                        <p:tgtEl>
                                          <p:spTgt spid="517"/>
                                        </p:tgtEl>
                                      </p:cBhvr>
                                    </p:animEffect>
                                  </p:childTnLst>
                                </p:cTn>
                              </p:par>
                            </p:childTnLst>
                          </p:cTn>
                        </p:par>
                      </p:childTnLst>
                    </p:cTn>
                  </p:par>
                  <p:par>
                    <p:cTn id="31" fill="hold">
                      <p:stCondLst>
                        <p:cond delay="indefinite"/>
                      </p:stCondLst>
                      <p:childTnLst>
                        <p:par>
                          <p:cTn id="32" fill="hold">
                            <p:stCondLst>
                              <p:cond delay="0"/>
                            </p:stCondLst>
                            <p:childTnLst>
                              <p:par>
                                <p:cTn id="33" presetID="12" presetClass="entr" presetSubtype="4" fill="hold" grpId="0" nodeType="clickEffect">
                                  <p:stCondLst>
                                    <p:cond delay="0"/>
                                  </p:stCondLst>
                                  <p:childTnLst>
                                    <p:set>
                                      <p:cBhvr>
                                        <p:cTn id="34" dur="1" fill="hold">
                                          <p:stCondLst>
                                            <p:cond delay="0"/>
                                          </p:stCondLst>
                                        </p:cTn>
                                        <p:tgtEl>
                                          <p:spTgt spid="520"/>
                                        </p:tgtEl>
                                        <p:attrNameLst>
                                          <p:attrName>style.visibility</p:attrName>
                                        </p:attrNameLst>
                                      </p:cBhvr>
                                      <p:to>
                                        <p:strVal val="visible"/>
                                      </p:to>
                                    </p:set>
                                    <p:anim calcmode="lin" valueType="num">
                                      <p:cBhvr additive="base">
                                        <p:cTn id="35" dur="500"/>
                                        <p:tgtEl>
                                          <p:spTgt spid="520"/>
                                        </p:tgtEl>
                                        <p:attrNameLst>
                                          <p:attrName>ppt_y</p:attrName>
                                        </p:attrNameLst>
                                      </p:cBhvr>
                                      <p:tavLst>
                                        <p:tav tm="0">
                                          <p:val>
                                            <p:strVal val="#ppt_y+#ppt_h*1.125000"/>
                                          </p:val>
                                        </p:tav>
                                        <p:tav tm="100000">
                                          <p:val>
                                            <p:strVal val="#ppt_y"/>
                                          </p:val>
                                        </p:tav>
                                      </p:tavLst>
                                    </p:anim>
                                    <p:animEffect transition="in" filter="wipe(up)">
                                      <p:cBhvr>
                                        <p:cTn id="36" dur="500"/>
                                        <p:tgtEl>
                                          <p:spTgt spid="520"/>
                                        </p:tgtEl>
                                      </p:cBhvr>
                                    </p:animEffect>
                                  </p:childTnLst>
                                </p:cTn>
                              </p:par>
                              <p:par>
                                <p:cTn id="37" presetID="12" presetClass="entr" presetSubtype="4" fill="hold" grpId="0" nodeType="withEffect">
                                  <p:stCondLst>
                                    <p:cond delay="0"/>
                                  </p:stCondLst>
                                  <p:childTnLst>
                                    <p:set>
                                      <p:cBhvr>
                                        <p:cTn id="38" dur="1" fill="hold">
                                          <p:stCondLst>
                                            <p:cond delay="0"/>
                                          </p:stCondLst>
                                        </p:cTn>
                                        <p:tgtEl>
                                          <p:spTgt spid="519"/>
                                        </p:tgtEl>
                                        <p:attrNameLst>
                                          <p:attrName>style.visibility</p:attrName>
                                        </p:attrNameLst>
                                      </p:cBhvr>
                                      <p:to>
                                        <p:strVal val="visible"/>
                                      </p:to>
                                    </p:set>
                                    <p:anim calcmode="lin" valueType="num">
                                      <p:cBhvr additive="base">
                                        <p:cTn id="39" dur="500"/>
                                        <p:tgtEl>
                                          <p:spTgt spid="519"/>
                                        </p:tgtEl>
                                        <p:attrNameLst>
                                          <p:attrName>ppt_y</p:attrName>
                                        </p:attrNameLst>
                                      </p:cBhvr>
                                      <p:tavLst>
                                        <p:tav tm="0">
                                          <p:val>
                                            <p:strVal val="#ppt_y+#ppt_h*1.125000"/>
                                          </p:val>
                                        </p:tav>
                                        <p:tav tm="100000">
                                          <p:val>
                                            <p:strVal val="#ppt_y"/>
                                          </p:val>
                                        </p:tav>
                                      </p:tavLst>
                                    </p:anim>
                                    <p:animEffect transition="in" filter="wipe(up)">
                                      <p:cBhvr>
                                        <p:cTn id="40" dur="500"/>
                                        <p:tgtEl>
                                          <p:spTgt spid="519"/>
                                        </p:tgtEl>
                                      </p:cBhvr>
                                    </p:animEffect>
                                  </p:childTnLst>
                                </p:cTn>
                              </p:par>
                            </p:childTnLst>
                          </p:cTn>
                        </p:par>
                      </p:childTnLst>
                    </p:cTn>
                  </p:par>
                  <p:par>
                    <p:cTn id="41" fill="hold">
                      <p:stCondLst>
                        <p:cond delay="indefinite"/>
                      </p:stCondLst>
                      <p:childTnLst>
                        <p:par>
                          <p:cTn id="42" fill="hold">
                            <p:stCondLst>
                              <p:cond delay="0"/>
                            </p:stCondLst>
                            <p:childTnLst>
                              <p:par>
                                <p:cTn id="43" presetID="12" presetClass="entr" presetSubtype="4" fill="hold" grpId="0" nodeType="clickEffect">
                                  <p:stCondLst>
                                    <p:cond delay="0"/>
                                  </p:stCondLst>
                                  <p:childTnLst>
                                    <p:set>
                                      <p:cBhvr>
                                        <p:cTn id="44" dur="1" fill="hold">
                                          <p:stCondLst>
                                            <p:cond delay="0"/>
                                          </p:stCondLst>
                                        </p:cTn>
                                        <p:tgtEl>
                                          <p:spTgt spid="515"/>
                                        </p:tgtEl>
                                        <p:attrNameLst>
                                          <p:attrName>style.visibility</p:attrName>
                                        </p:attrNameLst>
                                      </p:cBhvr>
                                      <p:to>
                                        <p:strVal val="visible"/>
                                      </p:to>
                                    </p:set>
                                    <p:anim calcmode="lin" valueType="num">
                                      <p:cBhvr additive="base">
                                        <p:cTn id="45" dur="500"/>
                                        <p:tgtEl>
                                          <p:spTgt spid="515"/>
                                        </p:tgtEl>
                                        <p:attrNameLst>
                                          <p:attrName>ppt_y</p:attrName>
                                        </p:attrNameLst>
                                      </p:cBhvr>
                                      <p:tavLst>
                                        <p:tav tm="0">
                                          <p:val>
                                            <p:strVal val="#ppt_y+#ppt_h*1.125000"/>
                                          </p:val>
                                        </p:tav>
                                        <p:tav tm="100000">
                                          <p:val>
                                            <p:strVal val="#ppt_y"/>
                                          </p:val>
                                        </p:tav>
                                      </p:tavLst>
                                    </p:anim>
                                    <p:animEffect transition="in" filter="wipe(up)">
                                      <p:cBhvr>
                                        <p:cTn id="46" dur="500"/>
                                        <p:tgtEl>
                                          <p:spTgt spid="515"/>
                                        </p:tgtEl>
                                      </p:cBhvr>
                                    </p:animEffect>
                                  </p:childTnLst>
                                </p:cTn>
                              </p:par>
                              <p:par>
                                <p:cTn id="47" presetID="12" presetClass="entr" presetSubtype="4" fill="hold" grpId="0" nodeType="withEffect">
                                  <p:stCondLst>
                                    <p:cond delay="0"/>
                                  </p:stCondLst>
                                  <p:childTnLst>
                                    <p:set>
                                      <p:cBhvr>
                                        <p:cTn id="48" dur="1" fill="hold">
                                          <p:stCondLst>
                                            <p:cond delay="0"/>
                                          </p:stCondLst>
                                        </p:cTn>
                                        <p:tgtEl>
                                          <p:spTgt spid="521"/>
                                        </p:tgtEl>
                                        <p:attrNameLst>
                                          <p:attrName>style.visibility</p:attrName>
                                        </p:attrNameLst>
                                      </p:cBhvr>
                                      <p:to>
                                        <p:strVal val="visible"/>
                                      </p:to>
                                    </p:set>
                                    <p:anim calcmode="lin" valueType="num">
                                      <p:cBhvr additive="base">
                                        <p:cTn id="49" dur="500"/>
                                        <p:tgtEl>
                                          <p:spTgt spid="521"/>
                                        </p:tgtEl>
                                        <p:attrNameLst>
                                          <p:attrName>ppt_y</p:attrName>
                                        </p:attrNameLst>
                                      </p:cBhvr>
                                      <p:tavLst>
                                        <p:tav tm="0">
                                          <p:val>
                                            <p:strVal val="#ppt_y+#ppt_h*1.125000"/>
                                          </p:val>
                                        </p:tav>
                                        <p:tav tm="100000">
                                          <p:val>
                                            <p:strVal val="#ppt_y"/>
                                          </p:val>
                                        </p:tav>
                                      </p:tavLst>
                                    </p:anim>
                                    <p:animEffect transition="in" filter="wipe(up)">
                                      <p:cBhvr>
                                        <p:cTn id="50" dur="500"/>
                                        <p:tgtEl>
                                          <p:spTgt spid="521"/>
                                        </p:tgtEl>
                                      </p:cBhvr>
                                    </p:animEffect>
                                  </p:childTnLst>
                                </p:cTn>
                              </p:par>
                            </p:childTnLst>
                          </p:cTn>
                        </p:par>
                      </p:childTnLst>
                    </p:cTn>
                  </p:par>
                  <p:par>
                    <p:cTn id="51" fill="hold">
                      <p:stCondLst>
                        <p:cond delay="indefinite"/>
                      </p:stCondLst>
                      <p:childTnLst>
                        <p:par>
                          <p:cTn id="52" fill="hold">
                            <p:stCondLst>
                              <p:cond delay="0"/>
                            </p:stCondLst>
                            <p:childTnLst>
                              <p:par>
                                <p:cTn id="53" presetID="12" presetClass="entr" presetSubtype="4" fill="hold" grpId="0" nodeType="clickEffect">
                                  <p:stCondLst>
                                    <p:cond delay="0"/>
                                  </p:stCondLst>
                                  <p:childTnLst>
                                    <p:set>
                                      <p:cBhvr>
                                        <p:cTn id="54" dur="1" fill="hold">
                                          <p:stCondLst>
                                            <p:cond delay="0"/>
                                          </p:stCondLst>
                                        </p:cTn>
                                        <p:tgtEl>
                                          <p:spTgt spid="524"/>
                                        </p:tgtEl>
                                        <p:attrNameLst>
                                          <p:attrName>style.visibility</p:attrName>
                                        </p:attrNameLst>
                                      </p:cBhvr>
                                      <p:to>
                                        <p:strVal val="visible"/>
                                      </p:to>
                                    </p:set>
                                    <p:anim calcmode="lin" valueType="num">
                                      <p:cBhvr additive="base">
                                        <p:cTn id="55" dur="500"/>
                                        <p:tgtEl>
                                          <p:spTgt spid="524"/>
                                        </p:tgtEl>
                                        <p:attrNameLst>
                                          <p:attrName>ppt_y</p:attrName>
                                        </p:attrNameLst>
                                      </p:cBhvr>
                                      <p:tavLst>
                                        <p:tav tm="0">
                                          <p:val>
                                            <p:strVal val="#ppt_y+#ppt_h*1.125000"/>
                                          </p:val>
                                        </p:tav>
                                        <p:tav tm="100000">
                                          <p:val>
                                            <p:strVal val="#ppt_y"/>
                                          </p:val>
                                        </p:tav>
                                      </p:tavLst>
                                    </p:anim>
                                    <p:animEffect transition="in" filter="wipe(up)">
                                      <p:cBhvr>
                                        <p:cTn id="56" dur="500"/>
                                        <p:tgtEl>
                                          <p:spTgt spid="524"/>
                                        </p:tgtEl>
                                      </p:cBhvr>
                                    </p:animEffect>
                                  </p:childTnLst>
                                </p:cTn>
                              </p:par>
                              <p:par>
                                <p:cTn id="57" presetID="12" presetClass="entr" presetSubtype="4" fill="hold" grpId="0" nodeType="withEffect">
                                  <p:stCondLst>
                                    <p:cond delay="0"/>
                                  </p:stCondLst>
                                  <p:childTnLst>
                                    <p:set>
                                      <p:cBhvr>
                                        <p:cTn id="58" dur="1" fill="hold">
                                          <p:stCondLst>
                                            <p:cond delay="0"/>
                                          </p:stCondLst>
                                        </p:cTn>
                                        <p:tgtEl>
                                          <p:spTgt spid="523"/>
                                        </p:tgtEl>
                                        <p:attrNameLst>
                                          <p:attrName>style.visibility</p:attrName>
                                        </p:attrNameLst>
                                      </p:cBhvr>
                                      <p:to>
                                        <p:strVal val="visible"/>
                                      </p:to>
                                    </p:set>
                                    <p:anim calcmode="lin" valueType="num">
                                      <p:cBhvr additive="base">
                                        <p:cTn id="59" dur="500"/>
                                        <p:tgtEl>
                                          <p:spTgt spid="523"/>
                                        </p:tgtEl>
                                        <p:attrNameLst>
                                          <p:attrName>ppt_y</p:attrName>
                                        </p:attrNameLst>
                                      </p:cBhvr>
                                      <p:tavLst>
                                        <p:tav tm="0">
                                          <p:val>
                                            <p:strVal val="#ppt_y+#ppt_h*1.125000"/>
                                          </p:val>
                                        </p:tav>
                                        <p:tav tm="100000">
                                          <p:val>
                                            <p:strVal val="#ppt_y"/>
                                          </p:val>
                                        </p:tav>
                                      </p:tavLst>
                                    </p:anim>
                                    <p:animEffect transition="in" filter="wipe(up)">
                                      <p:cBhvr>
                                        <p:cTn id="60" dur="500"/>
                                        <p:tgtEl>
                                          <p:spTgt spid="523"/>
                                        </p:tgtEl>
                                      </p:cBhvr>
                                    </p:animEffect>
                                  </p:childTnLst>
                                </p:cTn>
                              </p:par>
                            </p:childTnLst>
                          </p:cTn>
                        </p:par>
                      </p:childTnLst>
                    </p:cTn>
                  </p:par>
                  <p:par>
                    <p:cTn id="61" fill="hold">
                      <p:stCondLst>
                        <p:cond delay="indefinite"/>
                      </p:stCondLst>
                      <p:childTnLst>
                        <p:par>
                          <p:cTn id="62" fill="hold">
                            <p:stCondLst>
                              <p:cond delay="0"/>
                            </p:stCondLst>
                            <p:childTnLst>
                              <p:par>
                                <p:cTn id="63" presetID="12" presetClass="entr" presetSubtype="4" fill="hold" grpId="0" nodeType="clickEffect">
                                  <p:stCondLst>
                                    <p:cond delay="0"/>
                                  </p:stCondLst>
                                  <p:childTnLst>
                                    <p:set>
                                      <p:cBhvr>
                                        <p:cTn id="64" dur="1" fill="hold">
                                          <p:stCondLst>
                                            <p:cond delay="0"/>
                                          </p:stCondLst>
                                        </p:cTn>
                                        <p:tgtEl>
                                          <p:spTgt spid="527"/>
                                        </p:tgtEl>
                                        <p:attrNameLst>
                                          <p:attrName>style.visibility</p:attrName>
                                        </p:attrNameLst>
                                      </p:cBhvr>
                                      <p:to>
                                        <p:strVal val="visible"/>
                                      </p:to>
                                    </p:set>
                                    <p:anim calcmode="lin" valueType="num">
                                      <p:cBhvr additive="base">
                                        <p:cTn id="65" dur="500"/>
                                        <p:tgtEl>
                                          <p:spTgt spid="527"/>
                                        </p:tgtEl>
                                        <p:attrNameLst>
                                          <p:attrName>ppt_y</p:attrName>
                                        </p:attrNameLst>
                                      </p:cBhvr>
                                      <p:tavLst>
                                        <p:tav tm="0">
                                          <p:val>
                                            <p:strVal val="#ppt_y+#ppt_h*1.125000"/>
                                          </p:val>
                                        </p:tav>
                                        <p:tav tm="100000">
                                          <p:val>
                                            <p:strVal val="#ppt_y"/>
                                          </p:val>
                                        </p:tav>
                                      </p:tavLst>
                                    </p:anim>
                                    <p:animEffect transition="in" filter="wipe(up)">
                                      <p:cBhvr>
                                        <p:cTn id="66" dur="500"/>
                                        <p:tgtEl>
                                          <p:spTgt spid="527"/>
                                        </p:tgtEl>
                                      </p:cBhvr>
                                    </p:animEffect>
                                  </p:childTnLst>
                                </p:cTn>
                              </p:par>
                              <p:par>
                                <p:cTn id="67" presetID="12" presetClass="entr" presetSubtype="4" fill="hold" grpId="0" nodeType="withEffect">
                                  <p:stCondLst>
                                    <p:cond delay="0"/>
                                  </p:stCondLst>
                                  <p:childTnLst>
                                    <p:set>
                                      <p:cBhvr>
                                        <p:cTn id="68" dur="1" fill="hold">
                                          <p:stCondLst>
                                            <p:cond delay="0"/>
                                          </p:stCondLst>
                                        </p:cTn>
                                        <p:tgtEl>
                                          <p:spTgt spid="526"/>
                                        </p:tgtEl>
                                        <p:attrNameLst>
                                          <p:attrName>style.visibility</p:attrName>
                                        </p:attrNameLst>
                                      </p:cBhvr>
                                      <p:to>
                                        <p:strVal val="visible"/>
                                      </p:to>
                                    </p:set>
                                    <p:anim calcmode="lin" valueType="num">
                                      <p:cBhvr additive="base">
                                        <p:cTn id="69" dur="500"/>
                                        <p:tgtEl>
                                          <p:spTgt spid="526"/>
                                        </p:tgtEl>
                                        <p:attrNameLst>
                                          <p:attrName>ppt_y</p:attrName>
                                        </p:attrNameLst>
                                      </p:cBhvr>
                                      <p:tavLst>
                                        <p:tav tm="0">
                                          <p:val>
                                            <p:strVal val="#ppt_y+#ppt_h*1.125000"/>
                                          </p:val>
                                        </p:tav>
                                        <p:tav tm="100000">
                                          <p:val>
                                            <p:strVal val="#ppt_y"/>
                                          </p:val>
                                        </p:tav>
                                      </p:tavLst>
                                    </p:anim>
                                    <p:animEffect transition="in" filter="wipe(up)">
                                      <p:cBhvr>
                                        <p:cTn id="70" dur="500"/>
                                        <p:tgtEl>
                                          <p:spTgt spid="52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1" fill="hold" display="0">
                  <p:stCondLst>
                    <p:cond delay="indefinite"/>
                  </p:stCondLst>
                  <p:endCondLst>
                    <p:cond evt="onStopAudio" delay="0">
                      <p:tgtEl>
                        <p:sldTgt/>
                      </p:tgtEl>
                    </p:cond>
                  </p:endCondLst>
                </p:cTn>
                <p:tgtEl>
                  <p:spTgt spid="52"/>
                </p:tgtEl>
              </p:cMediaNode>
            </p:audio>
          </p:childTnLst>
        </p:cTn>
      </p:par>
    </p:tnLst>
    <p:bldLst>
      <p:bldP spid="511" grpId="0"/>
      <p:bldP spid="514" grpId="0"/>
      <p:bldP spid="515" grpId="0"/>
      <p:bldP spid="516" grpId="0"/>
      <p:bldP spid="517" grpId="0"/>
      <p:bldP spid="519" grpId="0"/>
      <p:bldP spid="520" grpId="0"/>
      <p:bldP spid="521" grpId="0"/>
      <p:bldP spid="523" grpId="0"/>
      <p:bldP spid="524" grpId="0"/>
      <p:bldP spid="526" grpId="0"/>
      <p:bldP spid="527" grpId="0"/>
      <p:bldP spid="5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994850" y="1828608"/>
            <a:ext cx="5154300" cy="148628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Key Literature &amp; Sources</a:t>
            </a:r>
            <a:endParaRPr sz="4800" dirty="0"/>
          </a:p>
        </p:txBody>
      </p:sp>
      <p:pic>
        <p:nvPicPr>
          <p:cNvPr id="3" name="Audio 2">
            <a:hlinkClick r:id="" action="ppaction://media"/>
            <a:extLst>
              <a:ext uri="{FF2B5EF4-FFF2-40B4-BE49-F238E27FC236}">
                <a16:creationId xmlns:a16="http://schemas.microsoft.com/office/drawing/2014/main" id="{76BD002C-3BD7-E5FF-1188-21EF9B2FDFFD}"/>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3485418728"/>
      </p:ext>
    </p:extLst>
  </p:cSld>
  <p:clrMapOvr>
    <a:masterClrMapping/>
  </p:clrMapOvr>
  <mc:AlternateContent xmlns:mc="http://schemas.openxmlformats.org/markup-compatibility/2006" xmlns:p14="http://schemas.microsoft.com/office/powerpoint/2010/main">
    <mc:Choice Requires="p14">
      <p:transition spd="slow" p14:dur="2000" advTm="3785"/>
    </mc:Choice>
    <mc:Fallback xmlns="">
      <p:transition spd="slow" advTm="37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3"/>
                </p:tgtEl>
              </p:cMediaNode>
            </p:audio>
          </p:childTnLst>
        </p:cTn>
      </p:par>
    </p:tnLst>
    <p:bldLst>
      <p:bldP spid="55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96771-2FC6-6C91-B27B-440C7ADDACE2}"/>
              </a:ext>
            </a:extLst>
          </p:cNvPr>
          <p:cNvSpPr>
            <a:spLocks noGrp="1"/>
          </p:cNvSpPr>
          <p:nvPr>
            <p:ph type="title"/>
          </p:nvPr>
        </p:nvSpPr>
        <p:spPr/>
        <p:txBody>
          <a:bodyPr/>
          <a:lstStyle/>
          <a:p>
            <a:r>
              <a:rPr lang="en-US" dirty="0"/>
              <a:t>Sources</a:t>
            </a:r>
          </a:p>
        </p:txBody>
      </p:sp>
      <p:pic>
        <p:nvPicPr>
          <p:cNvPr id="30" name="Picture 29" descr="A logo with text on it&#10;&#10;Description automatically generated">
            <a:extLst>
              <a:ext uri="{FF2B5EF4-FFF2-40B4-BE49-F238E27FC236}">
                <a16:creationId xmlns:a16="http://schemas.microsoft.com/office/drawing/2014/main" id="{F7D2C9C6-3955-669C-FEFD-87273BEABF31}"/>
              </a:ext>
            </a:extLst>
          </p:cNvPr>
          <p:cNvPicPr>
            <a:picLocks noChangeAspect="1"/>
          </p:cNvPicPr>
          <p:nvPr/>
        </p:nvPicPr>
        <p:blipFill>
          <a:blip r:embed="rId6"/>
          <a:stretch>
            <a:fillRect/>
          </a:stretch>
        </p:blipFill>
        <p:spPr>
          <a:xfrm>
            <a:off x="842581" y="1425699"/>
            <a:ext cx="1035237" cy="647023"/>
          </a:xfrm>
          <a:prstGeom prst="rect">
            <a:avLst/>
          </a:prstGeom>
        </p:spPr>
      </p:pic>
      <p:pic>
        <p:nvPicPr>
          <p:cNvPr id="32" name="Picture 31" descr="A blue letter o and a black background&#10;&#10;Description automatically generated">
            <a:extLst>
              <a:ext uri="{FF2B5EF4-FFF2-40B4-BE49-F238E27FC236}">
                <a16:creationId xmlns:a16="http://schemas.microsoft.com/office/drawing/2014/main" id="{A6CC939B-34DD-5BA1-136E-13DC916460ED}"/>
              </a:ext>
            </a:extLst>
          </p:cNvPr>
          <p:cNvPicPr>
            <a:picLocks noChangeAspect="1"/>
          </p:cNvPicPr>
          <p:nvPr/>
        </p:nvPicPr>
        <p:blipFill>
          <a:blip r:embed="rId7"/>
          <a:stretch>
            <a:fillRect/>
          </a:stretch>
        </p:blipFill>
        <p:spPr>
          <a:xfrm>
            <a:off x="869582" y="3369661"/>
            <a:ext cx="981233" cy="130831"/>
          </a:xfrm>
          <a:prstGeom prst="rect">
            <a:avLst/>
          </a:prstGeom>
        </p:spPr>
      </p:pic>
      <p:pic>
        <p:nvPicPr>
          <p:cNvPr id="34" name="Picture 33" descr="A logo on a black background&#10;&#10;Description automatically generated">
            <a:extLst>
              <a:ext uri="{FF2B5EF4-FFF2-40B4-BE49-F238E27FC236}">
                <a16:creationId xmlns:a16="http://schemas.microsoft.com/office/drawing/2014/main" id="{AF1FA5AB-0A7F-A33C-2F3E-4C1DA6D285D3}"/>
              </a:ext>
            </a:extLst>
          </p:cNvPr>
          <p:cNvPicPr>
            <a:picLocks noChangeAspect="1"/>
          </p:cNvPicPr>
          <p:nvPr/>
        </p:nvPicPr>
        <p:blipFill>
          <a:blip r:embed="rId8"/>
          <a:stretch>
            <a:fillRect/>
          </a:stretch>
        </p:blipFill>
        <p:spPr>
          <a:xfrm>
            <a:off x="4918031" y="1502966"/>
            <a:ext cx="1399703" cy="492488"/>
          </a:xfrm>
          <a:prstGeom prst="rect">
            <a:avLst/>
          </a:prstGeom>
        </p:spPr>
      </p:pic>
      <p:pic>
        <p:nvPicPr>
          <p:cNvPr id="36" name="Picture 35" descr="A blue and black logo&#10;&#10;Description automatically generated">
            <a:extLst>
              <a:ext uri="{FF2B5EF4-FFF2-40B4-BE49-F238E27FC236}">
                <a16:creationId xmlns:a16="http://schemas.microsoft.com/office/drawing/2014/main" id="{07BB24D9-2BAB-68E9-1D1E-F0F067A4E815}"/>
              </a:ext>
            </a:extLst>
          </p:cNvPr>
          <p:cNvPicPr>
            <a:picLocks noChangeAspect="1"/>
          </p:cNvPicPr>
          <p:nvPr/>
        </p:nvPicPr>
        <p:blipFill>
          <a:blip r:embed="rId9"/>
          <a:stretch>
            <a:fillRect/>
          </a:stretch>
        </p:blipFill>
        <p:spPr>
          <a:xfrm>
            <a:off x="2815255" y="3210506"/>
            <a:ext cx="1165337" cy="449140"/>
          </a:xfrm>
          <a:prstGeom prst="rect">
            <a:avLst/>
          </a:prstGeom>
        </p:spPr>
      </p:pic>
      <p:pic>
        <p:nvPicPr>
          <p:cNvPr id="38" name="Picture 37" descr="A blue and black text&#10;&#10;Description automatically generated">
            <a:extLst>
              <a:ext uri="{FF2B5EF4-FFF2-40B4-BE49-F238E27FC236}">
                <a16:creationId xmlns:a16="http://schemas.microsoft.com/office/drawing/2014/main" id="{4C0F17FF-7D22-7BEE-4592-1C4FB4A92907}"/>
              </a:ext>
            </a:extLst>
          </p:cNvPr>
          <p:cNvPicPr>
            <a:picLocks noChangeAspect="1"/>
          </p:cNvPicPr>
          <p:nvPr/>
        </p:nvPicPr>
        <p:blipFill>
          <a:blip r:embed="rId10"/>
          <a:stretch>
            <a:fillRect/>
          </a:stretch>
        </p:blipFill>
        <p:spPr>
          <a:xfrm>
            <a:off x="5035213" y="3176980"/>
            <a:ext cx="1165337" cy="647023"/>
          </a:xfrm>
          <a:prstGeom prst="rect">
            <a:avLst/>
          </a:prstGeom>
        </p:spPr>
      </p:pic>
      <p:pic>
        <p:nvPicPr>
          <p:cNvPr id="40" name="Picture 39" descr="A logo with a circle and a colorful design&#10;&#10;Description automatically generated with medium confidence">
            <a:extLst>
              <a:ext uri="{FF2B5EF4-FFF2-40B4-BE49-F238E27FC236}">
                <a16:creationId xmlns:a16="http://schemas.microsoft.com/office/drawing/2014/main" id="{05B37CD4-2FB2-1436-4EDE-6D8746CD3A2C}"/>
              </a:ext>
            </a:extLst>
          </p:cNvPr>
          <p:cNvPicPr>
            <a:picLocks noChangeAspect="1"/>
          </p:cNvPicPr>
          <p:nvPr/>
        </p:nvPicPr>
        <p:blipFill>
          <a:blip r:embed="rId11"/>
          <a:stretch>
            <a:fillRect/>
          </a:stretch>
        </p:blipFill>
        <p:spPr>
          <a:xfrm>
            <a:off x="2866641" y="1425699"/>
            <a:ext cx="1062567" cy="647023"/>
          </a:xfrm>
          <a:prstGeom prst="rect">
            <a:avLst/>
          </a:prstGeom>
        </p:spPr>
      </p:pic>
      <p:pic>
        <p:nvPicPr>
          <p:cNvPr id="4" name="Picture 3" descr="A logo with a globe and wings&#10;&#10;Description automatically generated">
            <a:extLst>
              <a:ext uri="{FF2B5EF4-FFF2-40B4-BE49-F238E27FC236}">
                <a16:creationId xmlns:a16="http://schemas.microsoft.com/office/drawing/2014/main" id="{5AD6B91D-0C3D-9D27-D537-DB6191B41C70}"/>
              </a:ext>
            </a:extLst>
          </p:cNvPr>
          <p:cNvPicPr>
            <a:picLocks noChangeAspect="1"/>
          </p:cNvPicPr>
          <p:nvPr/>
        </p:nvPicPr>
        <p:blipFill>
          <a:blip r:embed="rId12"/>
          <a:stretch>
            <a:fillRect/>
          </a:stretch>
        </p:blipFill>
        <p:spPr>
          <a:xfrm>
            <a:off x="7266181" y="1359384"/>
            <a:ext cx="1035238" cy="852346"/>
          </a:xfrm>
          <a:prstGeom prst="rect">
            <a:avLst/>
          </a:prstGeom>
        </p:spPr>
      </p:pic>
      <p:pic>
        <p:nvPicPr>
          <p:cNvPr id="6" name="Picture 5" descr="A blue logo with a globe and wings&#10;&#10;Description automatically generated">
            <a:extLst>
              <a:ext uri="{FF2B5EF4-FFF2-40B4-BE49-F238E27FC236}">
                <a16:creationId xmlns:a16="http://schemas.microsoft.com/office/drawing/2014/main" id="{8C103A9B-C5B7-78BA-2B9A-FE73C101DB8E}"/>
              </a:ext>
            </a:extLst>
          </p:cNvPr>
          <p:cNvPicPr>
            <a:picLocks noChangeAspect="1"/>
          </p:cNvPicPr>
          <p:nvPr/>
        </p:nvPicPr>
        <p:blipFill>
          <a:blip r:embed="rId13"/>
          <a:stretch>
            <a:fillRect/>
          </a:stretch>
        </p:blipFill>
        <p:spPr>
          <a:xfrm>
            <a:off x="7356029" y="3103024"/>
            <a:ext cx="855541" cy="548081"/>
          </a:xfrm>
          <a:prstGeom prst="rect">
            <a:avLst/>
          </a:prstGeom>
        </p:spPr>
      </p:pic>
      <p:sp>
        <p:nvSpPr>
          <p:cNvPr id="3" name="Google Shape;535;p63">
            <a:extLst>
              <a:ext uri="{FF2B5EF4-FFF2-40B4-BE49-F238E27FC236}">
                <a16:creationId xmlns:a16="http://schemas.microsoft.com/office/drawing/2014/main" id="{E8AC49E1-2649-833B-BEAF-3CCEB4BF3AAA}"/>
              </a:ext>
            </a:extLst>
          </p:cNvPr>
          <p:cNvSpPr txBox="1">
            <a:spLocks/>
          </p:cNvSpPr>
          <p:nvPr/>
        </p:nvSpPr>
        <p:spPr>
          <a:xfrm>
            <a:off x="704877" y="2144815"/>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(1000Logos, N.D.)</a:t>
            </a:r>
          </a:p>
        </p:txBody>
      </p:sp>
      <p:sp>
        <p:nvSpPr>
          <p:cNvPr id="5" name="Google Shape;535;p63">
            <a:extLst>
              <a:ext uri="{FF2B5EF4-FFF2-40B4-BE49-F238E27FC236}">
                <a16:creationId xmlns:a16="http://schemas.microsoft.com/office/drawing/2014/main" id="{97DD55EC-1FE7-FA68-7017-8A1D93C701F7}"/>
              </a:ext>
            </a:extLst>
          </p:cNvPr>
          <p:cNvSpPr txBox="1">
            <a:spLocks/>
          </p:cNvSpPr>
          <p:nvPr/>
        </p:nvSpPr>
        <p:spPr>
          <a:xfrm>
            <a:off x="2742602" y="2154679"/>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(Al-</a:t>
            </a:r>
            <a:r>
              <a:rPr lang="en-GB" sz="700" dirty="0" err="1">
                <a:solidFill>
                  <a:schemeClr val="tx2">
                    <a:lumMod val="50000"/>
                  </a:schemeClr>
                </a:solidFill>
              </a:rPr>
              <a:t>Malki</a:t>
            </a:r>
            <a:r>
              <a:rPr lang="en-GB" sz="700" dirty="0">
                <a:solidFill>
                  <a:schemeClr val="tx2">
                    <a:lumMod val="50000"/>
                  </a:schemeClr>
                </a:solidFill>
              </a:rPr>
              <a:t>, 2023)</a:t>
            </a:r>
          </a:p>
        </p:txBody>
      </p:sp>
      <p:sp>
        <p:nvSpPr>
          <p:cNvPr id="7" name="Google Shape;535;p63">
            <a:extLst>
              <a:ext uri="{FF2B5EF4-FFF2-40B4-BE49-F238E27FC236}">
                <a16:creationId xmlns:a16="http://schemas.microsoft.com/office/drawing/2014/main" id="{BB383165-59A8-63D4-5263-D99C7B1F8537}"/>
              </a:ext>
            </a:extLst>
          </p:cNvPr>
          <p:cNvSpPr txBox="1">
            <a:spLocks/>
          </p:cNvSpPr>
          <p:nvPr/>
        </p:nvSpPr>
        <p:spPr>
          <a:xfrm>
            <a:off x="5090758" y="2144814"/>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(Wikipedia, N.D.)</a:t>
            </a:r>
          </a:p>
        </p:txBody>
      </p:sp>
      <p:sp>
        <p:nvSpPr>
          <p:cNvPr id="8" name="Google Shape;535;p63">
            <a:extLst>
              <a:ext uri="{FF2B5EF4-FFF2-40B4-BE49-F238E27FC236}">
                <a16:creationId xmlns:a16="http://schemas.microsoft.com/office/drawing/2014/main" id="{882F8BF7-34B7-C7AF-3376-04B1B30FF8DF}"/>
              </a:ext>
            </a:extLst>
          </p:cNvPr>
          <p:cNvSpPr txBox="1">
            <a:spLocks/>
          </p:cNvSpPr>
          <p:nvPr/>
        </p:nvSpPr>
        <p:spPr>
          <a:xfrm>
            <a:off x="7128483" y="2154679"/>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(Wikipedia, N.D.)</a:t>
            </a:r>
          </a:p>
        </p:txBody>
      </p:sp>
      <p:sp>
        <p:nvSpPr>
          <p:cNvPr id="9" name="Google Shape;535;p63">
            <a:extLst>
              <a:ext uri="{FF2B5EF4-FFF2-40B4-BE49-F238E27FC236}">
                <a16:creationId xmlns:a16="http://schemas.microsoft.com/office/drawing/2014/main" id="{D1353782-86C4-A42F-7193-972717ACD50B}"/>
              </a:ext>
            </a:extLst>
          </p:cNvPr>
          <p:cNvSpPr txBox="1">
            <a:spLocks/>
          </p:cNvSpPr>
          <p:nvPr/>
        </p:nvSpPr>
        <p:spPr>
          <a:xfrm>
            <a:off x="704877" y="3731310"/>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(ICAO, 2022)</a:t>
            </a:r>
          </a:p>
        </p:txBody>
      </p:sp>
      <p:sp>
        <p:nvSpPr>
          <p:cNvPr id="10" name="Google Shape;535;p63">
            <a:extLst>
              <a:ext uri="{FF2B5EF4-FFF2-40B4-BE49-F238E27FC236}">
                <a16:creationId xmlns:a16="http://schemas.microsoft.com/office/drawing/2014/main" id="{2C56CA61-4018-51A3-E936-979441527D22}"/>
              </a:ext>
            </a:extLst>
          </p:cNvPr>
          <p:cNvSpPr txBox="1">
            <a:spLocks/>
          </p:cNvSpPr>
          <p:nvPr/>
        </p:nvSpPr>
        <p:spPr>
          <a:xfrm>
            <a:off x="2742602" y="3728461"/>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(H1B Data, N.D.)</a:t>
            </a:r>
          </a:p>
        </p:txBody>
      </p:sp>
      <p:sp>
        <p:nvSpPr>
          <p:cNvPr id="11" name="Google Shape;535;p63">
            <a:extLst>
              <a:ext uri="{FF2B5EF4-FFF2-40B4-BE49-F238E27FC236}">
                <a16:creationId xmlns:a16="http://schemas.microsoft.com/office/drawing/2014/main" id="{30EBFA2A-0796-E11F-798E-D973A8C342AE}"/>
              </a:ext>
            </a:extLst>
          </p:cNvPr>
          <p:cNvSpPr txBox="1">
            <a:spLocks/>
          </p:cNvSpPr>
          <p:nvPr/>
        </p:nvSpPr>
        <p:spPr>
          <a:xfrm>
            <a:off x="4962560" y="3729555"/>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a:t>
            </a:r>
            <a:r>
              <a:rPr lang="en-GB" sz="700" dirty="0" err="1">
                <a:solidFill>
                  <a:schemeClr val="tx2">
                    <a:lumMod val="50000"/>
                  </a:schemeClr>
                </a:solidFill>
              </a:rPr>
              <a:t>VectorLogoSeek</a:t>
            </a:r>
            <a:r>
              <a:rPr lang="en-GB" sz="700" dirty="0">
                <a:solidFill>
                  <a:schemeClr val="tx2">
                    <a:lumMod val="50000"/>
                  </a:schemeClr>
                </a:solidFill>
              </a:rPr>
              <a:t>, 2020)</a:t>
            </a:r>
          </a:p>
        </p:txBody>
      </p:sp>
      <p:sp>
        <p:nvSpPr>
          <p:cNvPr id="12" name="Google Shape;535;p63">
            <a:extLst>
              <a:ext uri="{FF2B5EF4-FFF2-40B4-BE49-F238E27FC236}">
                <a16:creationId xmlns:a16="http://schemas.microsoft.com/office/drawing/2014/main" id="{A8E9723B-B7ED-710D-7CB5-FEFB76290D06}"/>
              </a:ext>
            </a:extLst>
          </p:cNvPr>
          <p:cNvSpPr txBox="1">
            <a:spLocks/>
          </p:cNvSpPr>
          <p:nvPr/>
        </p:nvSpPr>
        <p:spPr>
          <a:xfrm>
            <a:off x="7017905" y="3728460"/>
            <a:ext cx="1531787"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(Wikimedia Commons, N.D.)</a:t>
            </a:r>
          </a:p>
        </p:txBody>
      </p:sp>
      <p:pic>
        <p:nvPicPr>
          <p:cNvPr id="53" name="Audio 52">
            <a:hlinkClick r:id="" action="ppaction://media"/>
            <a:extLst>
              <a:ext uri="{FF2B5EF4-FFF2-40B4-BE49-F238E27FC236}">
                <a16:creationId xmlns:a16="http://schemas.microsoft.com/office/drawing/2014/main" id="{F4C45467-DF44-7956-1F5C-51E07FB68B13}"/>
              </a:ext>
            </a:extLst>
          </p:cNvPr>
          <p:cNvPicPr>
            <a:picLocks noChangeAspect="1"/>
          </p:cNvPicPr>
          <p:nvPr>
            <a:audioFile r:link="rId3"/>
            <p:extLst>
              <p:ext uri="{DAA4B4D4-6D71-4841-9C94-3DE7FCFB9230}">
                <p14:media xmlns:p14="http://schemas.microsoft.com/office/powerpoint/2010/main" r:embed="rId2"/>
              </p:ext>
            </p:extLst>
          </p:nvPr>
        </p:nvPicPr>
        <p:blipFill>
          <a:blip r:embed="rId14"/>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422535215"/>
      </p:ext>
    </p:extLst>
  </p:cSld>
  <p:clrMapOvr>
    <a:masterClrMapping/>
  </p:clrMapOvr>
  <mc:AlternateContent xmlns:mc="http://schemas.openxmlformats.org/markup-compatibility/2006" xmlns:p14="http://schemas.microsoft.com/office/powerpoint/2010/main">
    <mc:Choice Requires="p14">
      <p:transition spd="slow" p14:dur="2000" advTm="103577"/>
    </mc:Choice>
    <mc:Fallback xmlns="">
      <p:transition spd="slow" advTm="1035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3"/>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nodeType="clickEffect">
                                  <p:stCondLst>
                                    <p:cond delay="0"/>
                                  </p:stCondLst>
                                  <p:childTnLst>
                                    <p:set>
                                      <p:cBhvr>
                                        <p:cTn id="10" dur="1" fill="hold">
                                          <p:stCondLst>
                                            <p:cond delay="0"/>
                                          </p:stCondLst>
                                        </p:cTn>
                                        <p:tgtEl>
                                          <p:spTgt spid="30"/>
                                        </p:tgtEl>
                                        <p:attrNameLst>
                                          <p:attrName>style.visibility</p:attrName>
                                        </p:attrNameLst>
                                      </p:cBhvr>
                                      <p:to>
                                        <p:strVal val="visible"/>
                                      </p:to>
                                    </p:set>
                                    <p:anim calcmode="lin" valueType="num">
                                      <p:cBhvr additive="base">
                                        <p:cTn id="11" dur="500" fill="hold"/>
                                        <p:tgtEl>
                                          <p:spTgt spid="30"/>
                                        </p:tgtEl>
                                        <p:attrNameLst>
                                          <p:attrName>ppt_x</p:attrName>
                                        </p:attrNameLst>
                                      </p:cBhvr>
                                      <p:tavLst>
                                        <p:tav tm="0">
                                          <p:val>
                                            <p:strVal val="0-#ppt_w/2"/>
                                          </p:val>
                                        </p:tav>
                                        <p:tav tm="100000">
                                          <p:val>
                                            <p:strVal val="#ppt_x"/>
                                          </p:val>
                                        </p:tav>
                                      </p:tavLst>
                                    </p:anim>
                                    <p:anim calcmode="lin" valueType="num">
                                      <p:cBhvr additive="base">
                                        <p:cTn id="12" dur="500" fill="hold"/>
                                        <p:tgtEl>
                                          <p:spTgt spid="30"/>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0-#ppt_w/2"/>
                                          </p:val>
                                        </p:tav>
                                        <p:tav tm="100000">
                                          <p:val>
                                            <p:strVal val="#ppt_x"/>
                                          </p:val>
                                        </p:tav>
                                      </p:tavLst>
                                    </p:anim>
                                    <p:anim calcmode="lin" valueType="num">
                                      <p:cBhvr additive="base">
                                        <p:cTn id="16" dur="50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8" fill="hold" nodeType="clickEffect">
                                  <p:stCondLst>
                                    <p:cond delay="0"/>
                                  </p:stCondLst>
                                  <p:childTnLst>
                                    <p:set>
                                      <p:cBhvr>
                                        <p:cTn id="20" dur="1" fill="hold">
                                          <p:stCondLst>
                                            <p:cond delay="0"/>
                                          </p:stCondLst>
                                        </p:cTn>
                                        <p:tgtEl>
                                          <p:spTgt spid="40"/>
                                        </p:tgtEl>
                                        <p:attrNameLst>
                                          <p:attrName>style.visibility</p:attrName>
                                        </p:attrNameLst>
                                      </p:cBhvr>
                                      <p:to>
                                        <p:strVal val="visible"/>
                                      </p:to>
                                    </p:set>
                                    <p:anim calcmode="lin" valueType="num">
                                      <p:cBhvr additive="base">
                                        <p:cTn id="21" dur="500" fill="hold"/>
                                        <p:tgtEl>
                                          <p:spTgt spid="40"/>
                                        </p:tgtEl>
                                        <p:attrNameLst>
                                          <p:attrName>ppt_x</p:attrName>
                                        </p:attrNameLst>
                                      </p:cBhvr>
                                      <p:tavLst>
                                        <p:tav tm="0">
                                          <p:val>
                                            <p:strVal val="0-#ppt_w/2"/>
                                          </p:val>
                                        </p:tav>
                                        <p:tav tm="100000">
                                          <p:val>
                                            <p:strVal val="#ppt_x"/>
                                          </p:val>
                                        </p:tav>
                                      </p:tavLst>
                                    </p:anim>
                                    <p:anim calcmode="lin" valueType="num">
                                      <p:cBhvr additive="base">
                                        <p:cTn id="22" dur="500" fill="hold"/>
                                        <p:tgtEl>
                                          <p:spTgt spid="40"/>
                                        </p:tgtEl>
                                        <p:attrNameLst>
                                          <p:attrName>ppt_y</p:attrName>
                                        </p:attrNameLst>
                                      </p:cBhvr>
                                      <p:tavLst>
                                        <p:tav tm="0">
                                          <p:val>
                                            <p:strVal val="#ppt_y"/>
                                          </p:val>
                                        </p:tav>
                                        <p:tav tm="100000">
                                          <p:val>
                                            <p:strVal val="#ppt_y"/>
                                          </p:val>
                                        </p:tav>
                                      </p:tavLst>
                                    </p:anim>
                                  </p:childTnLst>
                                </p:cTn>
                              </p:par>
                              <p:par>
                                <p:cTn id="23" presetID="2" presetClass="entr" presetSubtype="8" fill="hold" grpId="0" nodeType="with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additive="base">
                                        <p:cTn id="25" dur="500" fill="hold"/>
                                        <p:tgtEl>
                                          <p:spTgt spid="5"/>
                                        </p:tgtEl>
                                        <p:attrNameLst>
                                          <p:attrName>ppt_x</p:attrName>
                                        </p:attrNameLst>
                                      </p:cBhvr>
                                      <p:tavLst>
                                        <p:tav tm="0">
                                          <p:val>
                                            <p:strVal val="0-#ppt_w/2"/>
                                          </p:val>
                                        </p:tav>
                                        <p:tav tm="100000">
                                          <p:val>
                                            <p:strVal val="#ppt_x"/>
                                          </p:val>
                                        </p:tav>
                                      </p:tavLst>
                                    </p:anim>
                                    <p:anim calcmode="lin" valueType="num">
                                      <p:cBhvr additive="base">
                                        <p:cTn id="26"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34"/>
                                        </p:tgtEl>
                                        <p:attrNameLst>
                                          <p:attrName>style.visibility</p:attrName>
                                        </p:attrNameLst>
                                      </p:cBhvr>
                                      <p:to>
                                        <p:strVal val="visible"/>
                                      </p:to>
                                    </p:set>
                                    <p:anim calcmode="lin" valueType="num">
                                      <p:cBhvr additive="base">
                                        <p:cTn id="31" dur="500" fill="hold"/>
                                        <p:tgtEl>
                                          <p:spTgt spid="34"/>
                                        </p:tgtEl>
                                        <p:attrNameLst>
                                          <p:attrName>ppt_x</p:attrName>
                                        </p:attrNameLst>
                                      </p:cBhvr>
                                      <p:tavLst>
                                        <p:tav tm="0">
                                          <p:val>
                                            <p:strVal val="0-#ppt_w/2"/>
                                          </p:val>
                                        </p:tav>
                                        <p:tav tm="100000">
                                          <p:val>
                                            <p:strVal val="#ppt_x"/>
                                          </p:val>
                                        </p:tav>
                                      </p:tavLst>
                                    </p:anim>
                                    <p:anim calcmode="lin" valueType="num">
                                      <p:cBhvr additive="base">
                                        <p:cTn id="32" dur="500" fill="hold"/>
                                        <p:tgtEl>
                                          <p:spTgt spid="34"/>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additive="base">
                                        <p:cTn id="35" dur="500" fill="hold"/>
                                        <p:tgtEl>
                                          <p:spTgt spid="7"/>
                                        </p:tgtEl>
                                        <p:attrNameLst>
                                          <p:attrName>ppt_x</p:attrName>
                                        </p:attrNameLst>
                                      </p:cBhvr>
                                      <p:tavLst>
                                        <p:tav tm="0">
                                          <p:val>
                                            <p:strVal val="0-#ppt_w/2"/>
                                          </p:val>
                                        </p:tav>
                                        <p:tav tm="100000">
                                          <p:val>
                                            <p:strVal val="#ppt_x"/>
                                          </p:val>
                                        </p:tav>
                                      </p:tavLst>
                                    </p:anim>
                                    <p:anim calcmode="lin" valueType="num">
                                      <p:cBhvr additive="base">
                                        <p:cTn id="36" dur="50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nodeType="clickEffect">
                                  <p:stCondLst>
                                    <p:cond delay="0"/>
                                  </p:stCondLst>
                                  <p:childTnLst>
                                    <p:set>
                                      <p:cBhvr>
                                        <p:cTn id="40" dur="1" fill="hold">
                                          <p:stCondLst>
                                            <p:cond delay="0"/>
                                          </p:stCondLst>
                                        </p:cTn>
                                        <p:tgtEl>
                                          <p:spTgt spid="4"/>
                                        </p:tgtEl>
                                        <p:attrNameLst>
                                          <p:attrName>style.visibility</p:attrName>
                                        </p:attrNameLst>
                                      </p:cBhvr>
                                      <p:to>
                                        <p:strVal val="visible"/>
                                      </p:to>
                                    </p:set>
                                    <p:anim calcmode="lin" valueType="num">
                                      <p:cBhvr additive="base">
                                        <p:cTn id="41" dur="500" fill="hold"/>
                                        <p:tgtEl>
                                          <p:spTgt spid="4"/>
                                        </p:tgtEl>
                                        <p:attrNameLst>
                                          <p:attrName>ppt_x</p:attrName>
                                        </p:attrNameLst>
                                      </p:cBhvr>
                                      <p:tavLst>
                                        <p:tav tm="0">
                                          <p:val>
                                            <p:strVal val="0-#ppt_w/2"/>
                                          </p:val>
                                        </p:tav>
                                        <p:tav tm="100000">
                                          <p:val>
                                            <p:strVal val="#ppt_x"/>
                                          </p:val>
                                        </p:tav>
                                      </p:tavLst>
                                    </p:anim>
                                    <p:anim calcmode="lin" valueType="num">
                                      <p:cBhvr additive="base">
                                        <p:cTn id="42" dur="500" fill="hold"/>
                                        <p:tgtEl>
                                          <p:spTgt spid="4"/>
                                        </p:tgtEl>
                                        <p:attrNameLst>
                                          <p:attrName>ppt_y</p:attrName>
                                        </p:attrNameLst>
                                      </p:cBhvr>
                                      <p:tavLst>
                                        <p:tav tm="0">
                                          <p:val>
                                            <p:strVal val="#ppt_y"/>
                                          </p:val>
                                        </p:tav>
                                        <p:tav tm="100000">
                                          <p:val>
                                            <p:strVal val="#ppt_y"/>
                                          </p:val>
                                        </p:tav>
                                      </p:tavLst>
                                    </p:anim>
                                  </p:childTnLst>
                                </p:cTn>
                              </p:par>
                              <p:par>
                                <p:cTn id="43" presetID="2" presetClass="entr" presetSubtype="8"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 calcmode="lin" valueType="num">
                                      <p:cBhvr additive="base">
                                        <p:cTn id="45" dur="500" fill="hold"/>
                                        <p:tgtEl>
                                          <p:spTgt spid="8"/>
                                        </p:tgtEl>
                                        <p:attrNameLst>
                                          <p:attrName>ppt_x</p:attrName>
                                        </p:attrNameLst>
                                      </p:cBhvr>
                                      <p:tavLst>
                                        <p:tav tm="0">
                                          <p:val>
                                            <p:strVal val="0-#ppt_w/2"/>
                                          </p:val>
                                        </p:tav>
                                        <p:tav tm="100000">
                                          <p:val>
                                            <p:strVal val="#ppt_x"/>
                                          </p:val>
                                        </p:tav>
                                      </p:tavLst>
                                    </p:anim>
                                    <p:anim calcmode="lin" valueType="num">
                                      <p:cBhvr additive="base">
                                        <p:cTn id="4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2" fill="hold" nodeType="clickEffect">
                                  <p:stCondLst>
                                    <p:cond delay="0"/>
                                  </p:stCondLst>
                                  <p:childTnLst>
                                    <p:set>
                                      <p:cBhvr>
                                        <p:cTn id="50" dur="1" fill="hold">
                                          <p:stCondLst>
                                            <p:cond delay="0"/>
                                          </p:stCondLst>
                                        </p:cTn>
                                        <p:tgtEl>
                                          <p:spTgt spid="32"/>
                                        </p:tgtEl>
                                        <p:attrNameLst>
                                          <p:attrName>style.visibility</p:attrName>
                                        </p:attrNameLst>
                                      </p:cBhvr>
                                      <p:to>
                                        <p:strVal val="visible"/>
                                      </p:to>
                                    </p:set>
                                    <p:anim calcmode="lin" valueType="num">
                                      <p:cBhvr additive="base">
                                        <p:cTn id="51" dur="500" fill="hold"/>
                                        <p:tgtEl>
                                          <p:spTgt spid="32"/>
                                        </p:tgtEl>
                                        <p:attrNameLst>
                                          <p:attrName>ppt_x</p:attrName>
                                        </p:attrNameLst>
                                      </p:cBhvr>
                                      <p:tavLst>
                                        <p:tav tm="0">
                                          <p:val>
                                            <p:strVal val="1+#ppt_w/2"/>
                                          </p:val>
                                        </p:tav>
                                        <p:tav tm="100000">
                                          <p:val>
                                            <p:strVal val="#ppt_x"/>
                                          </p:val>
                                        </p:tav>
                                      </p:tavLst>
                                    </p:anim>
                                    <p:anim calcmode="lin" valueType="num">
                                      <p:cBhvr additive="base">
                                        <p:cTn id="52" dur="500" fill="hold"/>
                                        <p:tgtEl>
                                          <p:spTgt spid="32"/>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9"/>
                                        </p:tgtEl>
                                        <p:attrNameLst>
                                          <p:attrName>style.visibility</p:attrName>
                                        </p:attrNameLst>
                                      </p:cBhvr>
                                      <p:to>
                                        <p:strVal val="visible"/>
                                      </p:to>
                                    </p:set>
                                    <p:anim calcmode="lin" valueType="num">
                                      <p:cBhvr additive="base">
                                        <p:cTn id="55" dur="500" fill="hold"/>
                                        <p:tgtEl>
                                          <p:spTgt spid="9"/>
                                        </p:tgtEl>
                                        <p:attrNameLst>
                                          <p:attrName>ppt_x</p:attrName>
                                        </p:attrNameLst>
                                      </p:cBhvr>
                                      <p:tavLst>
                                        <p:tav tm="0">
                                          <p:val>
                                            <p:strVal val="1+#ppt_w/2"/>
                                          </p:val>
                                        </p:tav>
                                        <p:tav tm="100000">
                                          <p:val>
                                            <p:strVal val="#ppt_x"/>
                                          </p:val>
                                        </p:tav>
                                      </p:tavLst>
                                    </p:anim>
                                    <p:anim calcmode="lin" valueType="num">
                                      <p:cBhvr additive="base">
                                        <p:cTn id="56" dur="500" fill="hold"/>
                                        <p:tgtEl>
                                          <p:spTgt spid="9"/>
                                        </p:tgtEl>
                                        <p:attrNameLst>
                                          <p:attrName>ppt_y</p:attrName>
                                        </p:attrNameLst>
                                      </p:cBhvr>
                                      <p:tavLst>
                                        <p:tav tm="0">
                                          <p:val>
                                            <p:strVal val="#ppt_y"/>
                                          </p:val>
                                        </p:tav>
                                        <p:tav tm="100000">
                                          <p:val>
                                            <p:strVal val="#ppt_y"/>
                                          </p:val>
                                        </p:tav>
                                      </p:tavLst>
                                    </p:anim>
                                  </p:childTnLst>
                                </p:cTn>
                              </p:par>
                              <p:par>
                                <p:cTn id="57" presetID="2" presetClass="entr" presetSubtype="2" fill="hold" nodeType="withEffect">
                                  <p:stCondLst>
                                    <p:cond delay="0"/>
                                  </p:stCondLst>
                                  <p:childTnLst>
                                    <p:set>
                                      <p:cBhvr>
                                        <p:cTn id="58" dur="1" fill="hold">
                                          <p:stCondLst>
                                            <p:cond delay="0"/>
                                          </p:stCondLst>
                                        </p:cTn>
                                        <p:tgtEl>
                                          <p:spTgt spid="36"/>
                                        </p:tgtEl>
                                        <p:attrNameLst>
                                          <p:attrName>style.visibility</p:attrName>
                                        </p:attrNameLst>
                                      </p:cBhvr>
                                      <p:to>
                                        <p:strVal val="visible"/>
                                      </p:to>
                                    </p:set>
                                    <p:anim calcmode="lin" valueType="num">
                                      <p:cBhvr additive="base">
                                        <p:cTn id="59" dur="500" fill="hold"/>
                                        <p:tgtEl>
                                          <p:spTgt spid="36"/>
                                        </p:tgtEl>
                                        <p:attrNameLst>
                                          <p:attrName>ppt_x</p:attrName>
                                        </p:attrNameLst>
                                      </p:cBhvr>
                                      <p:tavLst>
                                        <p:tav tm="0">
                                          <p:val>
                                            <p:strVal val="1+#ppt_w/2"/>
                                          </p:val>
                                        </p:tav>
                                        <p:tav tm="100000">
                                          <p:val>
                                            <p:strVal val="#ppt_x"/>
                                          </p:val>
                                        </p:tav>
                                      </p:tavLst>
                                    </p:anim>
                                    <p:anim calcmode="lin" valueType="num">
                                      <p:cBhvr additive="base">
                                        <p:cTn id="60" dur="500" fill="hold"/>
                                        <p:tgtEl>
                                          <p:spTgt spid="36"/>
                                        </p:tgtEl>
                                        <p:attrNameLst>
                                          <p:attrName>ppt_y</p:attrName>
                                        </p:attrNameLst>
                                      </p:cBhvr>
                                      <p:tavLst>
                                        <p:tav tm="0">
                                          <p:val>
                                            <p:strVal val="#ppt_y"/>
                                          </p:val>
                                        </p:tav>
                                        <p:tav tm="100000">
                                          <p:val>
                                            <p:strVal val="#ppt_y"/>
                                          </p:val>
                                        </p:tav>
                                      </p:tavLst>
                                    </p:anim>
                                  </p:childTnLst>
                                </p:cTn>
                              </p:par>
                              <p:par>
                                <p:cTn id="61" presetID="2" presetClass="entr" presetSubtype="2" fill="hold" grpId="0" nodeType="withEffect">
                                  <p:stCondLst>
                                    <p:cond delay="0"/>
                                  </p:stCondLst>
                                  <p:childTnLst>
                                    <p:set>
                                      <p:cBhvr>
                                        <p:cTn id="62" dur="1" fill="hold">
                                          <p:stCondLst>
                                            <p:cond delay="0"/>
                                          </p:stCondLst>
                                        </p:cTn>
                                        <p:tgtEl>
                                          <p:spTgt spid="10"/>
                                        </p:tgtEl>
                                        <p:attrNameLst>
                                          <p:attrName>style.visibility</p:attrName>
                                        </p:attrNameLst>
                                      </p:cBhvr>
                                      <p:to>
                                        <p:strVal val="visible"/>
                                      </p:to>
                                    </p:set>
                                    <p:anim calcmode="lin" valueType="num">
                                      <p:cBhvr additive="base">
                                        <p:cTn id="63" dur="500" fill="hold"/>
                                        <p:tgtEl>
                                          <p:spTgt spid="10"/>
                                        </p:tgtEl>
                                        <p:attrNameLst>
                                          <p:attrName>ppt_x</p:attrName>
                                        </p:attrNameLst>
                                      </p:cBhvr>
                                      <p:tavLst>
                                        <p:tav tm="0">
                                          <p:val>
                                            <p:strVal val="1+#ppt_w/2"/>
                                          </p:val>
                                        </p:tav>
                                        <p:tav tm="100000">
                                          <p:val>
                                            <p:strVal val="#ppt_x"/>
                                          </p:val>
                                        </p:tav>
                                      </p:tavLst>
                                    </p:anim>
                                    <p:anim calcmode="lin" valueType="num">
                                      <p:cBhvr additive="base">
                                        <p:cTn id="64"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65" fill="hold">
                      <p:stCondLst>
                        <p:cond delay="indefinite"/>
                      </p:stCondLst>
                      <p:childTnLst>
                        <p:par>
                          <p:cTn id="66" fill="hold">
                            <p:stCondLst>
                              <p:cond delay="0"/>
                            </p:stCondLst>
                            <p:childTnLst>
                              <p:par>
                                <p:cTn id="67" presetID="2" presetClass="entr" presetSubtype="2" fill="hold" nodeType="clickEffect">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cBhvr additive="base">
                                        <p:cTn id="69" dur="500" fill="hold"/>
                                        <p:tgtEl>
                                          <p:spTgt spid="38"/>
                                        </p:tgtEl>
                                        <p:attrNameLst>
                                          <p:attrName>ppt_x</p:attrName>
                                        </p:attrNameLst>
                                      </p:cBhvr>
                                      <p:tavLst>
                                        <p:tav tm="0">
                                          <p:val>
                                            <p:strVal val="1+#ppt_w/2"/>
                                          </p:val>
                                        </p:tav>
                                        <p:tav tm="100000">
                                          <p:val>
                                            <p:strVal val="#ppt_x"/>
                                          </p:val>
                                        </p:tav>
                                      </p:tavLst>
                                    </p:anim>
                                    <p:anim calcmode="lin" valueType="num">
                                      <p:cBhvr additive="base">
                                        <p:cTn id="70" dur="500" fill="hold"/>
                                        <p:tgtEl>
                                          <p:spTgt spid="38"/>
                                        </p:tgtEl>
                                        <p:attrNameLst>
                                          <p:attrName>ppt_y</p:attrName>
                                        </p:attrNameLst>
                                      </p:cBhvr>
                                      <p:tavLst>
                                        <p:tav tm="0">
                                          <p:val>
                                            <p:strVal val="#ppt_y"/>
                                          </p:val>
                                        </p:tav>
                                        <p:tav tm="100000">
                                          <p:val>
                                            <p:strVal val="#ppt_y"/>
                                          </p:val>
                                        </p:tav>
                                      </p:tavLst>
                                    </p:anim>
                                  </p:childTnLst>
                                </p:cTn>
                              </p:par>
                              <p:par>
                                <p:cTn id="71" presetID="2" presetClass="entr" presetSubtype="2" fill="hold" grpId="0" nodeType="withEffect">
                                  <p:stCondLst>
                                    <p:cond delay="0"/>
                                  </p:stCondLst>
                                  <p:childTnLst>
                                    <p:set>
                                      <p:cBhvr>
                                        <p:cTn id="72" dur="1" fill="hold">
                                          <p:stCondLst>
                                            <p:cond delay="0"/>
                                          </p:stCondLst>
                                        </p:cTn>
                                        <p:tgtEl>
                                          <p:spTgt spid="11"/>
                                        </p:tgtEl>
                                        <p:attrNameLst>
                                          <p:attrName>style.visibility</p:attrName>
                                        </p:attrNameLst>
                                      </p:cBhvr>
                                      <p:to>
                                        <p:strVal val="visible"/>
                                      </p:to>
                                    </p:set>
                                    <p:anim calcmode="lin" valueType="num">
                                      <p:cBhvr additive="base">
                                        <p:cTn id="73" dur="500" fill="hold"/>
                                        <p:tgtEl>
                                          <p:spTgt spid="11"/>
                                        </p:tgtEl>
                                        <p:attrNameLst>
                                          <p:attrName>ppt_x</p:attrName>
                                        </p:attrNameLst>
                                      </p:cBhvr>
                                      <p:tavLst>
                                        <p:tav tm="0">
                                          <p:val>
                                            <p:strVal val="1+#ppt_w/2"/>
                                          </p:val>
                                        </p:tav>
                                        <p:tav tm="100000">
                                          <p:val>
                                            <p:strVal val="#ppt_x"/>
                                          </p:val>
                                        </p:tav>
                                      </p:tavLst>
                                    </p:anim>
                                    <p:anim calcmode="lin" valueType="num">
                                      <p:cBhvr additive="base">
                                        <p:cTn id="74"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2" fill="hold" nodeType="clickEffect">
                                  <p:stCondLst>
                                    <p:cond delay="0"/>
                                  </p:stCondLst>
                                  <p:childTnLst>
                                    <p:set>
                                      <p:cBhvr>
                                        <p:cTn id="78" dur="1" fill="hold">
                                          <p:stCondLst>
                                            <p:cond delay="0"/>
                                          </p:stCondLst>
                                        </p:cTn>
                                        <p:tgtEl>
                                          <p:spTgt spid="6"/>
                                        </p:tgtEl>
                                        <p:attrNameLst>
                                          <p:attrName>style.visibility</p:attrName>
                                        </p:attrNameLst>
                                      </p:cBhvr>
                                      <p:to>
                                        <p:strVal val="visible"/>
                                      </p:to>
                                    </p:set>
                                    <p:anim calcmode="lin" valueType="num">
                                      <p:cBhvr additive="base">
                                        <p:cTn id="79" dur="500" fill="hold"/>
                                        <p:tgtEl>
                                          <p:spTgt spid="6"/>
                                        </p:tgtEl>
                                        <p:attrNameLst>
                                          <p:attrName>ppt_x</p:attrName>
                                        </p:attrNameLst>
                                      </p:cBhvr>
                                      <p:tavLst>
                                        <p:tav tm="0">
                                          <p:val>
                                            <p:strVal val="1+#ppt_w/2"/>
                                          </p:val>
                                        </p:tav>
                                        <p:tav tm="100000">
                                          <p:val>
                                            <p:strVal val="#ppt_x"/>
                                          </p:val>
                                        </p:tav>
                                      </p:tavLst>
                                    </p:anim>
                                    <p:anim calcmode="lin" valueType="num">
                                      <p:cBhvr additive="base">
                                        <p:cTn id="80" dur="500" fill="hold"/>
                                        <p:tgtEl>
                                          <p:spTgt spid="6"/>
                                        </p:tgtEl>
                                        <p:attrNameLst>
                                          <p:attrName>ppt_y</p:attrName>
                                        </p:attrNameLst>
                                      </p:cBhvr>
                                      <p:tavLst>
                                        <p:tav tm="0">
                                          <p:val>
                                            <p:strVal val="#ppt_y"/>
                                          </p:val>
                                        </p:tav>
                                        <p:tav tm="100000">
                                          <p:val>
                                            <p:strVal val="#ppt_y"/>
                                          </p:val>
                                        </p:tav>
                                      </p:tavLst>
                                    </p:anim>
                                  </p:childTnLst>
                                </p:cTn>
                              </p:par>
                              <p:par>
                                <p:cTn id="81" presetID="2" presetClass="entr" presetSubtype="2" fill="hold" grpId="0" nodeType="withEffect">
                                  <p:stCondLst>
                                    <p:cond delay="0"/>
                                  </p:stCondLst>
                                  <p:childTnLst>
                                    <p:set>
                                      <p:cBhvr>
                                        <p:cTn id="82" dur="1" fill="hold">
                                          <p:stCondLst>
                                            <p:cond delay="0"/>
                                          </p:stCondLst>
                                        </p:cTn>
                                        <p:tgtEl>
                                          <p:spTgt spid="12"/>
                                        </p:tgtEl>
                                        <p:attrNameLst>
                                          <p:attrName>style.visibility</p:attrName>
                                        </p:attrNameLst>
                                      </p:cBhvr>
                                      <p:to>
                                        <p:strVal val="visible"/>
                                      </p:to>
                                    </p:set>
                                    <p:anim calcmode="lin" valueType="num">
                                      <p:cBhvr additive="base">
                                        <p:cTn id="83" dur="500" fill="hold"/>
                                        <p:tgtEl>
                                          <p:spTgt spid="12"/>
                                        </p:tgtEl>
                                        <p:attrNameLst>
                                          <p:attrName>ppt_x</p:attrName>
                                        </p:attrNameLst>
                                      </p:cBhvr>
                                      <p:tavLst>
                                        <p:tav tm="0">
                                          <p:val>
                                            <p:strVal val="1+#ppt_w/2"/>
                                          </p:val>
                                        </p:tav>
                                        <p:tav tm="100000">
                                          <p:val>
                                            <p:strVal val="#ppt_x"/>
                                          </p:val>
                                        </p:tav>
                                      </p:tavLst>
                                    </p:anim>
                                    <p:anim calcmode="lin" valueType="num">
                                      <p:cBhvr additive="base">
                                        <p:cTn id="84"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85" fill="hold" display="0">
                  <p:stCondLst>
                    <p:cond delay="indefinite"/>
                  </p:stCondLst>
                  <p:endCondLst>
                    <p:cond evt="onStopAudio" delay="0">
                      <p:tgtEl>
                        <p:sldTgt/>
                      </p:tgtEl>
                    </p:cond>
                  </p:endCondLst>
                </p:cTn>
                <p:tgtEl>
                  <p:spTgt spid="53"/>
                </p:tgtEl>
              </p:cMediaNode>
            </p:audio>
          </p:childTnLst>
        </p:cTn>
      </p:par>
    </p:tnLst>
    <p:bldLst>
      <p:bldP spid="3" grpId="0"/>
      <p:bldP spid="5" grpId="0"/>
      <p:bldP spid="7" grpId="0"/>
      <p:bldP spid="8" grpId="0"/>
      <p:bldP spid="9" grpId="0"/>
      <p:bldP spid="10" grpId="0"/>
      <p:bldP spid="11" grpId="0"/>
      <p:bldP spid="1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6" name="Google Shape;546;p65"/>
          <p:cNvSpPr txBox="1">
            <a:spLocks noGrp="1"/>
          </p:cNvSpPr>
          <p:nvPr>
            <p:ph type="subTitle" idx="1"/>
          </p:nvPr>
        </p:nvSpPr>
        <p:spPr>
          <a:xfrm>
            <a:off x="713225" y="1739260"/>
            <a:ext cx="7848253" cy="1664980"/>
          </a:xfrm>
          <a:prstGeom prst="rect">
            <a:avLst/>
          </a:prstGeom>
        </p:spPr>
        <p:txBody>
          <a:bodyPr spcFirstLastPara="1" wrap="square" lIns="91425" tIns="91425" rIns="91425" bIns="91425" anchor="t" anchorCtr="0">
            <a:noAutofit/>
          </a:bodyPr>
          <a:lstStyle/>
          <a:p>
            <a:pPr marL="285750" indent="-285750"/>
            <a:r>
              <a:rPr lang="en-US" dirty="0" err="1"/>
              <a:t>Konin</a:t>
            </a:r>
            <a:r>
              <a:rPr lang="en-US" dirty="0"/>
              <a:t> et al. (2022) – </a:t>
            </a:r>
            <a:r>
              <a:rPr lang="en-US" sz="1000" i="1" dirty="0">
                <a:solidFill>
                  <a:schemeClr val="bg1">
                    <a:lumMod val="50000"/>
                  </a:schemeClr>
                </a:solidFill>
              </a:rPr>
              <a:t>Aircraft Antenna Array for Spoofing Suppression from Upper and Lower Hemispheres</a:t>
            </a:r>
          </a:p>
          <a:p>
            <a:pPr marL="285750" indent="-285750"/>
            <a:r>
              <a:rPr lang="en-US" dirty="0"/>
              <a:t>Sun et al. (2023) – </a:t>
            </a:r>
            <a:r>
              <a:rPr lang="en-US" sz="1000" i="1" dirty="0">
                <a:solidFill>
                  <a:schemeClr val="bg1">
                    <a:lumMod val="50000"/>
                  </a:schemeClr>
                </a:solidFill>
              </a:rPr>
              <a:t>A Deep-Learning-Based GPS Signal Spoofing Detection Method for Small UAVs</a:t>
            </a:r>
          </a:p>
          <a:p>
            <a:pPr marL="285750" indent="-285750"/>
            <a:r>
              <a:rPr lang="en-US" dirty="0"/>
              <a:t>Srinivasan &amp; </a:t>
            </a:r>
            <a:r>
              <a:rPr lang="en-US" dirty="0" err="1"/>
              <a:t>Sathyadevan</a:t>
            </a:r>
            <a:r>
              <a:rPr lang="en-US" dirty="0"/>
              <a:t> (2023) –</a:t>
            </a:r>
            <a:r>
              <a:rPr lang="en-US" sz="1000" dirty="0"/>
              <a:t> </a:t>
            </a:r>
            <a:r>
              <a:rPr lang="en-US" sz="1000" i="1" dirty="0">
                <a:solidFill>
                  <a:schemeClr val="bg1">
                    <a:lumMod val="50000"/>
                  </a:schemeClr>
                </a:solidFill>
              </a:rPr>
              <a:t>GPS Spoofing Detection in UAV Using Motion Processing Unit</a:t>
            </a:r>
          </a:p>
          <a:p>
            <a:pPr marL="285750" indent="-285750"/>
            <a:r>
              <a:rPr lang="en-US" dirty="0"/>
              <a:t>Sung et al. (2022) – </a:t>
            </a:r>
            <a:r>
              <a:rPr lang="en-US" sz="1000" i="1" dirty="0">
                <a:solidFill>
                  <a:schemeClr val="bg1">
                    <a:lumMod val="50000"/>
                  </a:schemeClr>
                </a:solidFill>
              </a:rPr>
              <a:t>GPS Spoofing Detection Method for Small UAVs Using 1D Convolution Neural Network</a:t>
            </a:r>
          </a:p>
          <a:p>
            <a:pPr marL="285750" indent="-285750"/>
            <a:r>
              <a:rPr lang="en-US" dirty="0" err="1"/>
              <a:t>Jullian</a:t>
            </a:r>
            <a:r>
              <a:rPr lang="en-US" dirty="0"/>
              <a:t> et al. (2021) – </a:t>
            </a:r>
            <a:r>
              <a:rPr lang="en-US" sz="1000" i="1" dirty="0">
                <a:solidFill>
                  <a:schemeClr val="bg1">
                    <a:lumMod val="50000"/>
                  </a:schemeClr>
                </a:solidFill>
              </a:rPr>
              <a:t>Deep Learning Detection of GPS Spoofing</a:t>
            </a:r>
          </a:p>
          <a:p>
            <a:pPr marL="285750" indent="-285750"/>
            <a:r>
              <a:rPr lang="en-US" dirty="0"/>
              <a:t>IATA (2023) – </a:t>
            </a:r>
            <a:r>
              <a:rPr lang="en-US" sz="1000" i="1" dirty="0">
                <a:solidFill>
                  <a:schemeClr val="bg1">
                    <a:lumMod val="50000"/>
                  </a:schemeClr>
                </a:solidFill>
              </a:rPr>
              <a:t>GNSS/GPS Interference MENA Region 2022 – 2023 (Jan - Aug)</a:t>
            </a:r>
          </a:p>
          <a:p>
            <a:pPr marL="285750" indent="-285750"/>
            <a:r>
              <a:rPr lang="en-US" dirty="0"/>
              <a:t>ICAO (2023) – </a:t>
            </a:r>
            <a:r>
              <a:rPr lang="en-US" sz="1000" i="1" dirty="0">
                <a:solidFill>
                  <a:schemeClr val="bg1">
                    <a:lumMod val="50000"/>
                  </a:schemeClr>
                </a:solidFill>
              </a:rPr>
              <a:t>Cyber Security and Resilience Symposium: Protecting Aviation from Cyber Attacks</a:t>
            </a:r>
          </a:p>
          <a:p>
            <a:pPr marL="285750" indent="-285750"/>
            <a:endParaRPr lang="en-US" sz="1000" i="1" dirty="0">
              <a:solidFill>
                <a:schemeClr val="bg1">
                  <a:lumMod val="50000"/>
                </a:schemeClr>
              </a:solidFill>
            </a:endParaRPr>
          </a:p>
          <a:p>
            <a:pPr marL="285750" indent="-285750"/>
            <a:endParaRPr lang="en-US" sz="1000" dirty="0">
              <a:solidFill>
                <a:schemeClr val="bg1">
                  <a:lumMod val="50000"/>
                </a:schemeClr>
              </a:solidFill>
            </a:endParaRPr>
          </a:p>
          <a:p>
            <a:pPr marL="285750" indent="-285750"/>
            <a:endParaRPr lang="en-US" sz="1000" dirty="0">
              <a:solidFill>
                <a:schemeClr val="bg1">
                  <a:lumMod val="50000"/>
                </a:schemeClr>
              </a:solidFill>
            </a:endParaRPr>
          </a:p>
          <a:p>
            <a:pPr marL="285750" indent="-285750"/>
            <a:endParaRPr lang="en-US" dirty="0">
              <a:solidFill>
                <a:schemeClr val="bg1">
                  <a:lumMod val="50000"/>
                </a:schemeClr>
              </a:solidFill>
            </a:endParaRPr>
          </a:p>
        </p:txBody>
      </p:sp>
      <p:sp>
        <p:nvSpPr>
          <p:cNvPr id="547" name="Google Shape;547;p65"/>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Key Literature</a:t>
            </a:r>
            <a:endParaRPr dirty="0"/>
          </a:p>
        </p:txBody>
      </p:sp>
      <p:pic>
        <p:nvPicPr>
          <p:cNvPr id="37" name="Audio 36">
            <a:hlinkClick r:id="" action="ppaction://media"/>
            <a:extLst>
              <a:ext uri="{FF2B5EF4-FFF2-40B4-BE49-F238E27FC236}">
                <a16:creationId xmlns:a16="http://schemas.microsoft.com/office/drawing/2014/main" id="{925C7CAE-1503-5860-F4D4-FA3443A54B84}"/>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674041415"/>
      </p:ext>
    </p:extLst>
  </p:cSld>
  <p:clrMapOvr>
    <a:masterClrMapping/>
  </p:clrMapOvr>
  <mc:AlternateContent xmlns:mc="http://schemas.openxmlformats.org/markup-compatibility/2006" xmlns:p14="http://schemas.microsoft.com/office/powerpoint/2010/main">
    <mc:Choice Requires="p14">
      <p:transition spd="slow" p14:dur="2000" advTm="51955"/>
    </mc:Choice>
    <mc:Fallback xmlns="">
      <p:transition spd="slow" advTm="519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546">
                                            <p:txEl>
                                              <p:pRg st="0" end="0"/>
                                            </p:txEl>
                                          </p:spTgt>
                                        </p:tgtEl>
                                        <p:attrNameLst>
                                          <p:attrName>style.visibility</p:attrName>
                                        </p:attrNameLst>
                                      </p:cBhvr>
                                      <p:to>
                                        <p:strVal val="visible"/>
                                      </p:to>
                                    </p:set>
                                    <p:animEffect transition="in" filter="dissolve">
                                      <p:cBhvr>
                                        <p:cTn id="11" dur="500"/>
                                        <p:tgtEl>
                                          <p:spTgt spid="546">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546">
                                            <p:txEl>
                                              <p:pRg st="1" end="1"/>
                                            </p:txEl>
                                          </p:spTgt>
                                        </p:tgtEl>
                                        <p:attrNameLst>
                                          <p:attrName>style.visibility</p:attrName>
                                        </p:attrNameLst>
                                      </p:cBhvr>
                                      <p:to>
                                        <p:strVal val="visible"/>
                                      </p:to>
                                    </p:set>
                                    <p:animEffect transition="in" filter="dissolve">
                                      <p:cBhvr>
                                        <p:cTn id="16" dur="500"/>
                                        <p:tgtEl>
                                          <p:spTgt spid="546">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546">
                                            <p:txEl>
                                              <p:pRg st="2" end="2"/>
                                            </p:txEl>
                                          </p:spTgt>
                                        </p:tgtEl>
                                        <p:attrNameLst>
                                          <p:attrName>style.visibility</p:attrName>
                                        </p:attrNameLst>
                                      </p:cBhvr>
                                      <p:to>
                                        <p:strVal val="visible"/>
                                      </p:to>
                                    </p:set>
                                    <p:animEffect transition="in" filter="dissolve">
                                      <p:cBhvr>
                                        <p:cTn id="21" dur="500"/>
                                        <p:tgtEl>
                                          <p:spTgt spid="546">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546">
                                            <p:txEl>
                                              <p:pRg st="3" end="3"/>
                                            </p:txEl>
                                          </p:spTgt>
                                        </p:tgtEl>
                                        <p:attrNameLst>
                                          <p:attrName>style.visibility</p:attrName>
                                        </p:attrNameLst>
                                      </p:cBhvr>
                                      <p:to>
                                        <p:strVal val="visible"/>
                                      </p:to>
                                    </p:set>
                                    <p:animEffect transition="in" filter="dissolve">
                                      <p:cBhvr>
                                        <p:cTn id="26" dur="500"/>
                                        <p:tgtEl>
                                          <p:spTgt spid="546">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546">
                                            <p:txEl>
                                              <p:pRg st="4" end="4"/>
                                            </p:txEl>
                                          </p:spTgt>
                                        </p:tgtEl>
                                        <p:attrNameLst>
                                          <p:attrName>style.visibility</p:attrName>
                                        </p:attrNameLst>
                                      </p:cBhvr>
                                      <p:to>
                                        <p:strVal val="visible"/>
                                      </p:to>
                                    </p:set>
                                    <p:animEffect transition="in" filter="dissolve">
                                      <p:cBhvr>
                                        <p:cTn id="31" dur="500"/>
                                        <p:tgtEl>
                                          <p:spTgt spid="546">
                                            <p:txEl>
                                              <p:pRg st="4" end="4"/>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9" presetClass="entr" presetSubtype="0" fill="hold" grpId="0" nodeType="clickEffect">
                                  <p:stCondLst>
                                    <p:cond delay="0"/>
                                  </p:stCondLst>
                                  <p:childTnLst>
                                    <p:set>
                                      <p:cBhvr>
                                        <p:cTn id="35" dur="1" fill="hold">
                                          <p:stCondLst>
                                            <p:cond delay="0"/>
                                          </p:stCondLst>
                                        </p:cTn>
                                        <p:tgtEl>
                                          <p:spTgt spid="546">
                                            <p:txEl>
                                              <p:pRg st="5" end="5"/>
                                            </p:txEl>
                                          </p:spTgt>
                                        </p:tgtEl>
                                        <p:attrNameLst>
                                          <p:attrName>style.visibility</p:attrName>
                                        </p:attrNameLst>
                                      </p:cBhvr>
                                      <p:to>
                                        <p:strVal val="visible"/>
                                      </p:to>
                                    </p:set>
                                    <p:animEffect transition="in" filter="dissolve">
                                      <p:cBhvr>
                                        <p:cTn id="36" dur="500"/>
                                        <p:tgtEl>
                                          <p:spTgt spid="546">
                                            <p:txEl>
                                              <p:pRg st="5" end="5"/>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9" presetClass="entr" presetSubtype="0" fill="hold" grpId="0" nodeType="clickEffect">
                                  <p:stCondLst>
                                    <p:cond delay="0"/>
                                  </p:stCondLst>
                                  <p:childTnLst>
                                    <p:set>
                                      <p:cBhvr>
                                        <p:cTn id="40" dur="1" fill="hold">
                                          <p:stCondLst>
                                            <p:cond delay="0"/>
                                          </p:stCondLst>
                                        </p:cTn>
                                        <p:tgtEl>
                                          <p:spTgt spid="546">
                                            <p:txEl>
                                              <p:pRg st="6" end="6"/>
                                            </p:txEl>
                                          </p:spTgt>
                                        </p:tgtEl>
                                        <p:attrNameLst>
                                          <p:attrName>style.visibility</p:attrName>
                                        </p:attrNameLst>
                                      </p:cBhvr>
                                      <p:to>
                                        <p:strVal val="visible"/>
                                      </p:to>
                                    </p:set>
                                    <p:animEffect transition="in" filter="dissolve">
                                      <p:cBhvr>
                                        <p:cTn id="41" dur="500"/>
                                        <p:tgtEl>
                                          <p:spTgt spid="54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2" fill="hold" display="0">
                  <p:stCondLst>
                    <p:cond delay="indefinite"/>
                  </p:stCondLst>
                  <p:endCondLst>
                    <p:cond evt="onStopAudio" delay="0">
                      <p:tgtEl>
                        <p:sldTgt/>
                      </p:tgtEl>
                    </p:cond>
                  </p:endCondLst>
                </p:cTn>
                <p:tgtEl>
                  <p:spTgt spid="37"/>
                </p:tgtEl>
              </p:cMediaNode>
            </p:audio>
          </p:childTnLst>
        </p:cTn>
      </p:par>
    </p:tnLst>
    <p:bldLst>
      <p:bldP spid="546"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994850" y="2130857"/>
            <a:ext cx="5154300" cy="88178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Research Design</a:t>
            </a:r>
            <a:endParaRPr sz="4800" dirty="0"/>
          </a:p>
        </p:txBody>
      </p:sp>
      <p:pic>
        <p:nvPicPr>
          <p:cNvPr id="21" name="Audio 20">
            <a:hlinkClick r:id="" action="ppaction://media"/>
            <a:extLst>
              <a:ext uri="{FF2B5EF4-FFF2-40B4-BE49-F238E27FC236}">
                <a16:creationId xmlns:a16="http://schemas.microsoft.com/office/drawing/2014/main" id="{BC508D02-862F-6370-BAE2-884F62F6FCA9}"/>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3631251513"/>
      </p:ext>
    </p:extLst>
  </p:cSld>
  <p:clrMapOvr>
    <a:masterClrMapping/>
  </p:clrMapOvr>
  <mc:AlternateContent xmlns:mc="http://schemas.openxmlformats.org/markup-compatibility/2006" xmlns:p14="http://schemas.microsoft.com/office/powerpoint/2010/main">
    <mc:Choice Requires="p14">
      <p:transition spd="slow" p14:dur="2000" advTm="4132"/>
    </mc:Choice>
    <mc:Fallback xmlns="">
      <p:transition spd="slow" advTm="4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21"/>
                </p:tgtEl>
              </p:cMediaNode>
            </p:audio>
          </p:childTnLst>
        </p:cTn>
      </p:par>
    </p:tnLst>
    <p:bldLst>
      <p:bldP spid="55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4" name="Rectangle 3">
            <a:extLst>
              <a:ext uri="{FF2B5EF4-FFF2-40B4-BE49-F238E27FC236}">
                <a16:creationId xmlns:a16="http://schemas.microsoft.com/office/drawing/2014/main" id="{02C0C72D-ADE6-2323-C2F4-71675D318BB3}"/>
              </a:ext>
            </a:extLst>
          </p:cNvPr>
          <p:cNvSpPr/>
          <p:nvPr/>
        </p:nvSpPr>
        <p:spPr>
          <a:xfrm>
            <a:off x="3916679" y="1924624"/>
            <a:ext cx="1237948" cy="267037"/>
          </a:xfrm>
          <a:prstGeom prst="rect">
            <a:avLst/>
          </a:prstGeom>
          <a:solidFill>
            <a:srgbClr val="FFFF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Google Shape;881;p89">
            <a:extLst>
              <a:ext uri="{FF2B5EF4-FFF2-40B4-BE49-F238E27FC236}">
                <a16:creationId xmlns:a16="http://schemas.microsoft.com/office/drawing/2014/main" id="{A900C59D-7367-4C84-97F3-241C4C9DAFF3}"/>
              </a:ext>
            </a:extLst>
          </p:cNvPr>
          <p:cNvSpPr txBox="1">
            <a:spLocks/>
          </p:cNvSpPr>
          <p:nvPr/>
        </p:nvSpPr>
        <p:spPr>
          <a:xfrm>
            <a:off x="3864527" y="1890977"/>
            <a:ext cx="1370829" cy="3343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2pPr>
            <a:lvl3pPr marL="1371600" marR="0" lvl="2"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3pPr>
            <a:lvl4pPr marL="1828800" marR="0" lvl="3"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4pPr>
            <a:lvl5pPr marL="2286000" marR="0" lvl="4"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5pPr>
            <a:lvl6pPr marL="2743200" marR="0" lvl="5"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6pPr>
            <a:lvl7pPr marL="3200400" marR="0" lvl="6"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7pPr>
            <a:lvl8pPr marL="3657600" marR="0" lvl="7"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8pPr>
            <a:lvl9pPr marL="4114800" marR="0" lvl="8"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9pPr>
          </a:lstStyle>
          <a:p>
            <a:pPr marL="0" indent="0"/>
            <a:r>
              <a:rPr lang="en-GB" sz="1200" dirty="0"/>
              <a:t>Literature Review</a:t>
            </a:r>
          </a:p>
        </p:txBody>
      </p:sp>
      <p:sp>
        <p:nvSpPr>
          <p:cNvPr id="878" name="Google Shape;878;p89"/>
          <p:cNvSpPr txBox="1">
            <a:spLocks noGrp="1"/>
          </p:cNvSpPr>
          <p:nvPr>
            <p:ph type="title"/>
          </p:nvPr>
        </p:nvSpPr>
        <p:spPr>
          <a:xfrm>
            <a:off x="713224" y="445025"/>
            <a:ext cx="330851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Research Methods</a:t>
            </a:r>
            <a:endParaRPr dirty="0"/>
          </a:p>
        </p:txBody>
      </p:sp>
      <p:sp>
        <p:nvSpPr>
          <p:cNvPr id="881" name="Google Shape;881;p89"/>
          <p:cNvSpPr txBox="1">
            <a:spLocks noGrp="1"/>
          </p:cNvSpPr>
          <p:nvPr>
            <p:ph type="subTitle" idx="3"/>
          </p:nvPr>
        </p:nvSpPr>
        <p:spPr>
          <a:xfrm>
            <a:off x="1111637" y="2487314"/>
            <a:ext cx="1739909" cy="34445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t>Experimental Research</a:t>
            </a:r>
            <a:endParaRPr sz="1200" dirty="0"/>
          </a:p>
        </p:txBody>
      </p:sp>
      <p:sp>
        <p:nvSpPr>
          <p:cNvPr id="2" name="Google Shape;878;p89">
            <a:extLst>
              <a:ext uri="{FF2B5EF4-FFF2-40B4-BE49-F238E27FC236}">
                <a16:creationId xmlns:a16="http://schemas.microsoft.com/office/drawing/2014/main" id="{212D02B7-9470-9DF3-35EA-22A56B9D0CD9}"/>
              </a:ext>
            </a:extLst>
          </p:cNvPr>
          <p:cNvSpPr txBox="1">
            <a:spLocks/>
          </p:cNvSpPr>
          <p:nvPr/>
        </p:nvSpPr>
        <p:spPr>
          <a:xfrm>
            <a:off x="1255614" y="1473967"/>
            <a:ext cx="1451959" cy="3283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0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9pPr>
          </a:lstStyle>
          <a:p>
            <a:pPr algn="ctr"/>
            <a:r>
              <a:rPr lang="en-GB" sz="1800" dirty="0"/>
              <a:t>Quantitative</a:t>
            </a:r>
            <a:endParaRPr lang="en-GB" sz="1400" dirty="0"/>
          </a:p>
        </p:txBody>
      </p:sp>
      <p:sp>
        <p:nvSpPr>
          <p:cNvPr id="3" name="Google Shape;878;p89">
            <a:extLst>
              <a:ext uri="{FF2B5EF4-FFF2-40B4-BE49-F238E27FC236}">
                <a16:creationId xmlns:a16="http://schemas.microsoft.com/office/drawing/2014/main" id="{6B0C28F5-D757-B972-7108-4012AA450DC4}"/>
              </a:ext>
            </a:extLst>
          </p:cNvPr>
          <p:cNvSpPr txBox="1">
            <a:spLocks/>
          </p:cNvSpPr>
          <p:nvPr/>
        </p:nvSpPr>
        <p:spPr>
          <a:xfrm>
            <a:off x="6132805" y="1473966"/>
            <a:ext cx="1323831" cy="3283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0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Merriweather Light"/>
                <a:ea typeface="Merriweather Light"/>
                <a:cs typeface="Merriweather Light"/>
                <a:sym typeface="Merriweather Light"/>
              </a:defRPr>
            </a:lvl9pPr>
          </a:lstStyle>
          <a:p>
            <a:pPr algn="ctr"/>
            <a:r>
              <a:rPr lang="en-GB" sz="1800" dirty="0"/>
              <a:t>Qualitative</a:t>
            </a:r>
          </a:p>
        </p:txBody>
      </p:sp>
      <p:sp>
        <p:nvSpPr>
          <p:cNvPr id="10" name="Google Shape;881;p89">
            <a:extLst>
              <a:ext uri="{FF2B5EF4-FFF2-40B4-BE49-F238E27FC236}">
                <a16:creationId xmlns:a16="http://schemas.microsoft.com/office/drawing/2014/main" id="{5F25EEE8-AA8C-5E5B-6295-49958215C790}"/>
              </a:ext>
            </a:extLst>
          </p:cNvPr>
          <p:cNvSpPr txBox="1">
            <a:spLocks/>
          </p:cNvSpPr>
          <p:nvPr/>
        </p:nvSpPr>
        <p:spPr>
          <a:xfrm>
            <a:off x="1229132" y="3616337"/>
            <a:ext cx="1504920" cy="34056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2pPr>
            <a:lvl3pPr marL="1371600" marR="0" lvl="2"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3pPr>
            <a:lvl4pPr marL="1828800" marR="0" lvl="3"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4pPr>
            <a:lvl5pPr marL="2286000" marR="0" lvl="4"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5pPr>
            <a:lvl6pPr marL="2743200" marR="0" lvl="5"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6pPr>
            <a:lvl7pPr marL="3200400" marR="0" lvl="6"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7pPr>
            <a:lvl8pPr marL="3657600" marR="0" lvl="7"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8pPr>
            <a:lvl9pPr marL="4114800" marR="0" lvl="8"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9pPr>
          </a:lstStyle>
          <a:p>
            <a:pPr marL="0" indent="0"/>
            <a:r>
              <a:rPr lang="en-GB" sz="1200" dirty="0"/>
              <a:t>Statistical Analysis</a:t>
            </a:r>
          </a:p>
        </p:txBody>
      </p:sp>
      <p:sp>
        <p:nvSpPr>
          <p:cNvPr id="11" name="Google Shape;881;p89">
            <a:extLst>
              <a:ext uri="{FF2B5EF4-FFF2-40B4-BE49-F238E27FC236}">
                <a16:creationId xmlns:a16="http://schemas.microsoft.com/office/drawing/2014/main" id="{5D61B9B0-50FB-CB17-C56C-C86419B4AB99}"/>
              </a:ext>
            </a:extLst>
          </p:cNvPr>
          <p:cNvSpPr txBox="1">
            <a:spLocks/>
          </p:cNvSpPr>
          <p:nvPr/>
        </p:nvSpPr>
        <p:spPr>
          <a:xfrm>
            <a:off x="5212128" y="2495381"/>
            <a:ext cx="1069234" cy="3283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2pPr>
            <a:lvl3pPr marL="1371600" marR="0" lvl="2"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3pPr>
            <a:lvl4pPr marL="1828800" marR="0" lvl="3"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4pPr>
            <a:lvl5pPr marL="2286000" marR="0" lvl="4"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5pPr>
            <a:lvl6pPr marL="2743200" marR="0" lvl="5"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6pPr>
            <a:lvl7pPr marL="3200400" marR="0" lvl="6"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7pPr>
            <a:lvl8pPr marL="3657600" marR="0" lvl="7"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8pPr>
            <a:lvl9pPr marL="4114800" marR="0" lvl="8"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9pPr>
          </a:lstStyle>
          <a:p>
            <a:pPr marL="0" indent="0"/>
            <a:r>
              <a:rPr lang="en-GB" sz="1200" dirty="0"/>
              <a:t>Case Studies</a:t>
            </a:r>
          </a:p>
        </p:txBody>
      </p:sp>
      <p:sp>
        <p:nvSpPr>
          <p:cNvPr id="12" name="Google Shape;881;p89">
            <a:extLst>
              <a:ext uri="{FF2B5EF4-FFF2-40B4-BE49-F238E27FC236}">
                <a16:creationId xmlns:a16="http://schemas.microsoft.com/office/drawing/2014/main" id="{6CED0A73-A1B2-0F25-9763-4E2399B6A30F}"/>
              </a:ext>
            </a:extLst>
          </p:cNvPr>
          <p:cNvSpPr txBox="1">
            <a:spLocks/>
          </p:cNvSpPr>
          <p:nvPr/>
        </p:nvSpPr>
        <p:spPr>
          <a:xfrm>
            <a:off x="6042260" y="3616337"/>
            <a:ext cx="1504920" cy="3283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2pPr>
            <a:lvl3pPr marL="1371600" marR="0" lvl="2"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3pPr>
            <a:lvl4pPr marL="1828800" marR="0" lvl="3"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4pPr>
            <a:lvl5pPr marL="2286000" marR="0" lvl="4"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5pPr>
            <a:lvl6pPr marL="2743200" marR="0" lvl="5"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6pPr>
            <a:lvl7pPr marL="3200400" marR="0" lvl="6"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7pPr>
            <a:lvl8pPr marL="3657600" marR="0" lvl="7"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8pPr>
            <a:lvl9pPr marL="4114800" marR="0" lvl="8"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9pPr>
          </a:lstStyle>
          <a:p>
            <a:pPr marL="0" indent="0"/>
            <a:r>
              <a:rPr lang="en-GB" sz="1200" dirty="0"/>
              <a:t>Expert Interviews</a:t>
            </a:r>
          </a:p>
        </p:txBody>
      </p:sp>
      <p:sp>
        <p:nvSpPr>
          <p:cNvPr id="13" name="Google Shape;881;p89">
            <a:extLst>
              <a:ext uri="{FF2B5EF4-FFF2-40B4-BE49-F238E27FC236}">
                <a16:creationId xmlns:a16="http://schemas.microsoft.com/office/drawing/2014/main" id="{1DFEDE18-C909-44BB-B917-E97F64BF0AAC}"/>
              </a:ext>
            </a:extLst>
          </p:cNvPr>
          <p:cNvSpPr txBox="1">
            <a:spLocks/>
          </p:cNvSpPr>
          <p:nvPr/>
        </p:nvSpPr>
        <p:spPr>
          <a:xfrm>
            <a:off x="7335256" y="2490348"/>
            <a:ext cx="704001" cy="34445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2pPr>
            <a:lvl3pPr marL="1371600" marR="0" lvl="2"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3pPr>
            <a:lvl4pPr marL="1828800" marR="0" lvl="3"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4pPr>
            <a:lvl5pPr marL="2286000" marR="0" lvl="4"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5pPr>
            <a:lvl6pPr marL="2743200" marR="0" lvl="5"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6pPr>
            <a:lvl7pPr marL="3200400" marR="0" lvl="6"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7pPr>
            <a:lvl8pPr marL="3657600" marR="0" lvl="7"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8pPr>
            <a:lvl9pPr marL="4114800" marR="0" lvl="8" indent="-317500" algn="ctr" rtl="0">
              <a:lnSpc>
                <a:spcPct val="115000"/>
              </a:lnSpc>
              <a:spcBef>
                <a:spcPts val="0"/>
              </a:spcBef>
              <a:spcAft>
                <a:spcPts val="0"/>
              </a:spcAft>
              <a:buClr>
                <a:schemeClr val="dk1"/>
              </a:buClr>
              <a:buSzPts val="2400"/>
              <a:buFont typeface="Vidaloka"/>
              <a:buNone/>
              <a:defRPr sz="2400" b="0" i="0" u="none" strike="noStrike" cap="none">
                <a:solidFill>
                  <a:schemeClr val="dk1"/>
                </a:solidFill>
                <a:latin typeface="Vidaloka"/>
                <a:ea typeface="Vidaloka"/>
                <a:cs typeface="Vidaloka"/>
                <a:sym typeface="Vidaloka"/>
              </a:defRPr>
            </a:lvl9pPr>
          </a:lstStyle>
          <a:p>
            <a:pPr marL="0" indent="0"/>
            <a:r>
              <a:rPr lang="en-GB" sz="1200" dirty="0"/>
              <a:t>Surveys</a:t>
            </a:r>
          </a:p>
        </p:txBody>
      </p:sp>
      <p:cxnSp>
        <p:nvCxnSpPr>
          <p:cNvPr id="16" name="Elbow Connector 15">
            <a:extLst>
              <a:ext uri="{FF2B5EF4-FFF2-40B4-BE49-F238E27FC236}">
                <a16:creationId xmlns:a16="http://schemas.microsoft.com/office/drawing/2014/main" id="{B1DE9128-131B-91AB-3E49-A91EB44B5EE6}"/>
              </a:ext>
            </a:extLst>
          </p:cNvPr>
          <p:cNvCxnSpPr>
            <a:cxnSpLocks/>
            <a:stCxn id="2" idx="3"/>
            <a:endCxn id="14" idx="1"/>
          </p:cNvCxnSpPr>
          <p:nvPr/>
        </p:nvCxnSpPr>
        <p:spPr>
          <a:xfrm>
            <a:off x="2707573" y="1638129"/>
            <a:ext cx="1156954" cy="420015"/>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a:extLst>
              <a:ext uri="{FF2B5EF4-FFF2-40B4-BE49-F238E27FC236}">
                <a16:creationId xmlns:a16="http://schemas.microsoft.com/office/drawing/2014/main" id="{94DCBBBA-3F1C-1171-5A53-49BA1BB7398E}"/>
              </a:ext>
            </a:extLst>
          </p:cNvPr>
          <p:cNvCxnSpPr>
            <a:cxnSpLocks/>
            <a:stCxn id="3" idx="1"/>
            <a:endCxn id="14" idx="3"/>
          </p:cNvCxnSpPr>
          <p:nvPr/>
        </p:nvCxnSpPr>
        <p:spPr>
          <a:xfrm rot="10800000" flipV="1">
            <a:off x="5235357" y="1638128"/>
            <a:ext cx="897449" cy="420016"/>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a:extLst>
              <a:ext uri="{FF2B5EF4-FFF2-40B4-BE49-F238E27FC236}">
                <a16:creationId xmlns:a16="http://schemas.microsoft.com/office/drawing/2014/main" id="{28261583-64AE-46C3-1721-484D6C227675}"/>
              </a:ext>
            </a:extLst>
          </p:cNvPr>
          <p:cNvCxnSpPr>
            <a:cxnSpLocks/>
            <a:stCxn id="2" idx="2"/>
            <a:endCxn id="881" idx="0"/>
          </p:cNvCxnSpPr>
          <p:nvPr/>
        </p:nvCxnSpPr>
        <p:spPr>
          <a:xfrm rot="5400000">
            <a:off x="1639081" y="2144801"/>
            <a:ext cx="685024" cy="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a:extLst>
              <a:ext uri="{FF2B5EF4-FFF2-40B4-BE49-F238E27FC236}">
                <a16:creationId xmlns:a16="http://schemas.microsoft.com/office/drawing/2014/main" id="{981BF55E-F566-A4DB-E453-E4904CA67AAC}"/>
              </a:ext>
            </a:extLst>
          </p:cNvPr>
          <p:cNvCxnSpPr>
            <a:cxnSpLocks/>
            <a:stCxn id="2" idx="1"/>
            <a:endCxn id="10" idx="1"/>
          </p:cNvCxnSpPr>
          <p:nvPr/>
        </p:nvCxnSpPr>
        <p:spPr>
          <a:xfrm rot="10800000" flipV="1">
            <a:off x="1229132" y="1638128"/>
            <a:ext cx="26482" cy="2148491"/>
          </a:xfrm>
          <a:prstGeom prst="bentConnector3">
            <a:avLst>
              <a:gd name="adj1" fmla="val 96322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4" name="Elbow Connector 833">
            <a:extLst>
              <a:ext uri="{FF2B5EF4-FFF2-40B4-BE49-F238E27FC236}">
                <a16:creationId xmlns:a16="http://schemas.microsoft.com/office/drawing/2014/main" id="{97369BAB-396A-E305-A9E5-BA6C0E44BED4}"/>
              </a:ext>
            </a:extLst>
          </p:cNvPr>
          <p:cNvCxnSpPr>
            <a:stCxn id="3" idx="2"/>
            <a:endCxn id="12" idx="0"/>
          </p:cNvCxnSpPr>
          <p:nvPr/>
        </p:nvCxnSpPr>
        <p:spPr>
          <a:xfrm rot="5400000">
            <a:off x="5887697" y="2709313"/>
            <a:ext cx="1814048" cy="1"/>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6" name="Elbow Connector 835">
            <a:extLst>
              <a:ext uri="{FF2B5EF4-FFF2-40B4-BE49-F238E27FC236}">
                <a16:creationId xmlns:a16="http://schemas.microsoft.com/office/drawing/2014/main" id="{86CF65BC-CD16-DFF7-FDCE-D6812D09F7FD}"/>
              </a:ext>
            </a:extLst>
          </p:cNvPr>
          <p:cNvCxnSpPr>
            <a:cxnSpLocks/>
            <a:stCxn id="3" idx="2"/>
            <a:endCxn id="11" idx="3"/>
          </p:cNvCxnSpPr>
          <p:nvPr/>
        </p:nvCxnSpPr>
        <p:spPr>
          <a:xfrm rot="5400000">
            <a:off x="6109415" y="1974237"/>
            <a:ext cx="857254" cy="513359"/>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8" name="Elbow Connector 837">
            <a:extLst>
              <a:ext uri="{FF2B5EF4-FFF2-40B4-BE49-F238E27FC236}">
                <a16:creationId xmlns:a16="http://schemas.microsoft.com/office/drawing/2014/main" id="{9ADF0A9B-BAE3-A325-4CC6-5B4F9F6CAAA6}"/>
              </a:ext>
            </a:extLst>
          </p:cNvPr>
          <p:cNvCxnSpPr>
            <a:stCxn id="3" idx="2"/>
            <a:endCxn id="13" idx="1"/>
          </p:cNvCxnSpPr>
          <p:nvPr/>
        </p:nvCxnSpPr>
        <p:spPr>
          <a:xfrm rot="16200000" flipH="1">
            <a:off x="6634844" y="1962165"/>
            <a:ext cx="860288" cy="54053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845" name="Google Shape;535;p63">
            <a:extLst>
              <a:ext uri="{FF2B5EF4-FFF2-40B4-BE49-F238E27FC236}">
                <a16:creationId xmlns:a16="http://schemas.microsoft.com/office/drawing/2014/main" id="{FC255885-7CAD-1D55-A806-B8F665B44E42}"/>
              </a:ext>
            </a:extLst>
          </p:cNvPr>
          <p:cNvSpPr txBox="1">
            <a:spLocks/>
          </p:cNvSpPr>
          <p:nvPr/>
        </p:nvSpPr>
        <p:spPr>
          <a:xfrm>
            <a:off x="3916679" y="4530534"/>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(Carrion-Toro et al., 2022)</a:t>
            </a:r>
          </a:p>
        </p:txBody>
      </p:sp>
      <p:pic>
        <p:nvPicPr>
          <p:cNvPr id="40" name="Audio 39">
            <a:hlinkClick r:id="" action="ppaction://media"/>
            <a:extLst>
              <a:ext uri="{FF2B5EF4-FFF2-40B4-BE49-F238E27FC236}">
                <a16:creationId xmlns:a16="http://schemas.microsoft.com/office/drawing/2014/main" id="{E56F5533-486A-20BF-049D-517239158DEC}"/>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2140257563"/>
      </p:ext>
    </p:extLst>
  </p:cSld>
  <p:clrMapOvr>
    <a:masterClrMapping/>
  </p:clrMapOvr>
  <mc:AlternateContent xmlns:mc="http://schemas.openxmlformats.org/markup-compatibility/2006" xmlns:p14="http://schemas.microsoft.com/office/powerpoint/2010/main">
    <mc:Choice Requires="p14">
      <p:transition spd="slow" p14:dur="2000" advTm="61808"/>
    </mc:Choice>
    <mc:Fallback xmlns="">
      <p:transition spd="slow" advTm="61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0"/>
                                        </p:tgtEl>
                                      </p:cBhvr>
                                    </p:cmd>
                                  </p:childTnLst>
                                </p:cTn>
                              </p:par>
                            </p:childTnLst>
                          </p:cTn>
                        </p:par>
                      </p:childTnLst>
                    </p:cTn>
                  </p:par>
                  <p:par>
                    <p:cTn id="7" fill="hold">
                      <p:stCondLst>
                        <p:cond delay="indefinite"/>
                      </p:stCondLst>
                      <p:childTnLst>
                        <p:par>
                          <p:cTn id="8" fill="hold">
                            <p:stCondLst>
                              <p:cond delay="0"/>
                            </p:stCondLst>
                            <p:childTnLst>
                              <p:par>
                                <p:cTn id="9" presetID="47"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1000"/>
                                        <p:tgtEl>
                                          <p:spTgt spid="2"/>
                                        </p:tgtEl>
                                      </p:cBhvr>
                                    </p:animEffect>
                                    <p:anim calcmode="lin" valueType="num">
                                      <p:cBhvr>
                                        <p:cTn id="12" dur="1000" fill="hold"/>
                                        <p:tgtEl>
                                          <p:spTgt spid="2"/>
                                        </p:tgtEl>
                                        <p:attrNameLst>
                                          <p:attrName>ppt_x</p:attrName>
                                        </p:attrNameLst>
                                      </p:cBhvr>
                                      <p:tavLst>
                                        <p:tav tm="0">
                                          <p:val>
                                            <p:strVal val="#ppt_x"/>
                                          </p:val>
                                        </p:tav>
                                        <p:tav tm="100000">
                                          <p:val>
                                            <p:strVal val="#ppt_x"/>
                                          </p:val>
                                        </p:tav>
                                      </p:tavLst>
                                    </p:anim>
                                    <p:anim calcmode="lin" valueType="num">
                                      <p:cBhvr>
                                        <p:cTn id="13" dur="1000" fill="hold"/>
                                        <p:tgtEl>
                                          <p:spTgt spid="2"/>
                                        </p:tgtEl>
                                        <p:attrNameLst>
                                          <p:attrName>ppt_y</p:attrName>
                                        </p:attrNameLst>
                                      </p:cBhvr>
                                      <p:tavLst>
                                        <p:tav tm="0">
                                          <p:val>
                                            <p:strVal val="#ppt_y-.1"/>
                                          </p:val>
                                        </p:tav>
                                        <p:tav tm="100000">
                                          <p:val>
                                            <p:strVal val="#ppt_y"/>
                                          </p:val>
                                        </p:tav>
                                      </p:tavLst>
                                    </p:anim>
                                  </p:childTnLst>
                                </p:cTn>
                              </p:par>
                              <p:par>
                                <p:cTn id="14" presetID="47" presetClass="entr" presetSubtype="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fade">
                                      <p:cBhvr>
                                        <p:cTn id="16" dur="1000"/>
                                        <p:tgtEl>
                                          <p:spTgt spid="3"/>
                                        </p:tgtEl>
                                      </p:cBhvr>
                                    </p:animEffect>
                                    <p:anim calcmode="lin" valueType="num">
                                      <p:cBhvr>
                                        <p:cTn id="17" dur="1000" fill="hold"/>
                                        <p:tgtEl>
                                          <p:spTgt spid="3"/>
                                        </p:tgtEl>
                                        <p:attrNameLst>
                                          <p:attrName>ppt_x</p:attrName>
                                        </p:attrNameLst>
                                      </p:cBhvr>
                                      <p:tavLst>
                                        <p:tav tm="0">
                                          <p:val>
                                            <p:strVal val="#ppt_x"/>
                                          </p:val>
                                        </p:tav>
                                        <p:tav tm="100000">
                                          <p:val>
                                            <p:strVal val="#ppt_x"/>
                                          </p:val>
                                        </p:tav>
                                      </p:tavLst>
                                    </p:anim>
                                    <p:anim calcmode="lin" valueType="num">
                                      <p:cBhvr>
                                        <p:cTn id="18"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dissolve">
                                      <p:cBhvr>
                                        <p:cTn id="23" dur="500"/>
                                        <p:tgtEl>
                                          <p:spTgt spid="20"/>
                                        </p:tgtEl>
                                      </p:cBhvr>
                                    </p:animEffect>
                                  </p:childTnLst>
                                </p:cTn>
                              </p:par>
                              <p:par>
                                <p:cTn id="24" presetID="9" presetClass="entr" presetSubtype="0" fill="hold" grpId="0" nodeType="withEffect">
                                  <p:stCondLst>
                                    <p:cond delay="0"/>
                                  </p:stCondLst>
                                  <p:childTnLst>
                                    <p:set>
                                      <p:cBhvr>
                                        <p:cTn id="25" dur="1" fill="hold">
                                          <p:stCondLst>
                                            <p:cond delay="0"/>
                                          </p:stCondLst>
                                        </p:cTn>
                                        <p:tgtEl>
                                          <p:spTgt spid="881">
                                            <p:txEl>
                                              <p:pRg st="0" end="0"/>
                                            </p:txEl>
                                          </p:spTgt>
                                        </p:tgtEl>
                                        <p:attrNameLst>
                                          <p:attrName>style.visibility</p:attrName>
                                        </p:attrNameLst>
                                      </p:cBhvr>
                                      <p:to>
                                        <p:strVal val="visible"/>
                                      </p:to>
                                    </p:set>
                                    <p:animEffect transition="in" filter="dissolve">
                                      <p:cBhvr>
                                        <p:cTn id="26" dur="500"/>
                                        <p:tgtEl>
                                          <p:spTgt spid="881">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dissolve">
                                      <p:cBhvr>
                                        <p:cTn id="31" dur="500"/>
                                        <p:tgtEl>
                                          <p:spTgt spid="22"/>
                                        </p:tgtEl>
                                      </p:cBhvr>
                                    </p:animEffect>
                                  </p:childTnLst>
                                </p:cTn>
                              </p:par>
                              <p:par>
                                <p:cTn id="32" presetID="9" presetClass="entr" presetSubtype="0" fill="hold" grpId="0" nodeType="with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dissolve">
                                      <p:cBhvr>
                                        <p:cTn id="34" dur="500"/>
                                        <p:tgtEl>
                                          <p:spTgt spid="10"/>
                                        </p:tgtEl>
                                      </p:cBhvr>
                                    </p:animEffect>
                                  </p:childTnLst>
                                </p:cTn>
                              </p:par>
                            </p:childTnLst>
                          </p:cTn>
                        </p:par>
                      </p:childTnLst>
                    </p:cTn>
                  </p:par>
                  <p:par>
                    <p:cTn id="35" fill="hold">
                      <p:stCondLst>
                        <p:cond delay="indefinite"/>
                      </p:stCondLst>
                      <p:childTnLst>
                        <p:par>
                          <p:cTn id="36" fill="hold">
                            <p:stCondLst>
                              <p:cond delay="0"/>
                            </p:stCondLst>
                            <p:childTnLst>
                              <p:par>
                                <p:cTn id="37" presetID="9" presetClass="entr" presetSubtype="0" fill="hold" grpId="0" nodeType="clickEffect">
                                  <p:stCondLst>
                                    <p:cond delay="0"/>
                                  </p:stCondLst>
                                  <p:childTnLst>
                                    <p:set>
                                      <p:cBhvr>
                                        <p:cTn id="38" dur="1" fill="hold">
                                          <p:stCondLst>
                                            <p:cond delay="0"/>
                                          </p:stCondLst>
                                        </p:cTn>
                                        <p:tgtEl>
                                          <p:spTgt spid="14"/>
                                        </p:tgtEl>
                                        <p:attrNameLst>
                                          <p:attrName>style.visibility</p:attrName>
                                        </p:attrNameLst>
                                      </p:cBhvr>
                                      <p:to>
                                        <p:strVal val="visible"/>
                                      </p:to>
                                    </p:set>
                                    <p:animEffect transition="in" filter="dissolve">
                                      <p:cBhvr>
                                        <p:cTn id="39" dur="500"/>
                                        <p:tgtEl>
                                          <p:spTgt spid="14"/>
                                        </p:tgtEl>
                                      </p:cBhvr>
                                    </p:animEffect>
                                  </p:childTnLst>
                                </p:cTn>
                              </p:par>
                              <p:par>
                                <p:cTn id="40" presetID="9" presetClass="entr" presetSubtype="0" fill="hold"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dissolve">
                                      <p:cBhvr>
                                        <p:cTn id="42" dur="500"/>
                                        <p:tgtEl>
                                          <p:spTgt spid="16"/>
                                        </p:tgtEl>
                                      </p:cBhvr>
                                    </p:animEffect>
                                  </p:childTnLst>
                                </p:cTn>
                              </p:par>
                            </p:childTnLst>
                          </p:cTn>
                        </p:par>
                      </p:childTnLst>
                    </p:cTn>
                  </p:par>
                  <p:par>
                    <p:cTn id="43" fill="hold">
                      <p:stCondLst>
                        <p:cond delay="indefinite"/>
                      </p:stCondLst>
                      <p:childTnLst>
                        <p:par>
                          <p:cTn id="44" fill="hold">
                            <p:stCondLst>
                              <p:cond delay="0"/>
                            </p:stCondLst>
                            <p:childTnLst>
                              <p:par>
                                <p:cTn id="45" presetID="9" presetClass="entr" presetSubtype="0" fill="hold" grpId="0" nodeType="clickEffect">
                                  <p:stCondLst>
                                    <p:cond delay="0"/>
                                  </p:stCondLst>
                                  <p:childTnLst>
                                    <p:set>
                                      <p:cBhvr>
                                        <p:cTn id="46" dur="1" fill="hold">
                                          <p:stCondLst>
                                            <p:cond delay="0"/>
                                          </p:stCondLst>
                                        </p:cTn>
                                        <p:tgtEl>
                                          <p:spTgt spid="4"/>
                                        </p:tgtEl>
                                        <p:attrNameLst>
                                          <p:attrName>style.visibility</p:attrName>
                                        </p:attrNameLst>
                                      </p:cBhvr>
                                      <p:to>
                                        <p:strVal val="visible"/>
                                      </p:to>
                                    </p:set>
                                    <p:animEffect transition="in" filter="dissolve">
                                      <p:cBhvr>
                                        <p:cTn id="47" dur="500"/>
                                        <p:tgtEl>
                                          <p:spTgt spid="4"/>
                                        </p:tgtEl>
                                      </p:cBhvr>
                                    </p:animEffect>
                                  </p:childTnLst>
                                </p:cTn>
                              </p:par>
                              <p:par>
                                <p:cTn id="48" presetID="9" presetClass="entr" presetSubtype="0" fill="hold" nodeType="with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dissolve">
                                      <p:cBhvr>
                                        <p:cTn id="50" dur="500"/>
                                        <p:tgtEl>
                                          <p:spTgt spid="18"/>
                                        </p:tgtEl>
                                      </p:cBhvr>
                                    </p:animEffect>
                                  </p:childTnLst>
                                </p:cTn>
                              </p:par>
                            </p:childTnLst>
                          </p:cTn>
                        </p:par>
                      </p:childTnLst>
                    </p:cTn>
                  </p:par>
                  <p:par>
                    <p:cTn id="51" fill="hold">
                      <p:stCondLst>
                        <p:cond delay="indefinite"/>
                      </p:stCondLst>
                      <p:childTnLst>
                        <p:par>
                          <p:cTn id="52" fill="hold">
                            <p:stCondLst>
                              <p:cond delay="0"/>
                            </p:stCondLst>
                            <p:childTnLst>
                              <p:par>
                                <p:cTn id="53" presetID="9" presetClass="entr" presetSubtype="0" fill="hold" grpId="0" nodeType="click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dissolve">
                                      <p:cBhvr>
                                        <p:cTn id="55" dur="500"/>
                                        <p:tgtEl>
                                          <p:spTgt spid="11"/>
                                        </p:tgtEl>
                                      </p:cBhvr>
                                    </p:animEffect>
                                  </p:childTnLst>
                                </p:cTn>
                              </p:par>
                              <p:par>
                                <p:cTn id="56" presetID="9" presetClass="entr" presetSubtype="0" fill="hold" nodeType="withEffect">
                                  <p:stCondLst>
                                    <p:cond delay="0"/>
                                  </p:stCondLst>
                                  <p:childTnLst>
                                    <p:set>
                                      <p:cBhvr>
                                        <p:cTn id="57" dur="1" fill="hold">
                                          <p:stCondLst>
                                            <p:cond delay="0"/>
                                          </p:stCondLst>
                                        </p:cTn>
                                        <p:tgtEl>
                                          <p:spTgt spid="836"/>
                                        </p:tgtEl>
                                        <p:attrNameLst>
                                          <p:attrName>style.visibility</p:attrName>
                                        </p:attrNameLst>
                                      </p:cBhvr>
                                      <p:to>
                                        <p:strVal val="visible"/>
                                      </p:to>
                                    </p:set>
                                    <p:animEffect transition="in" filter="dissolve">
                                      <p:cBhvr>
                                        <p:cTn id="58" dur="500"/>
                                        <p:tgtEl>
                                          <p:spTgt spid="836"/>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dissolve">
                                      <p:cBhvr>
                                        <p:cTn id="63" dur="500"/>
                                        <p:tgtEl>
                                          <p:spTgt spid="12"/>
                                        </p:tgtEl>
                                      </p:cBhvr>
                                    </p:animEffect>
                                  </p:childTnLst>
                                </p:cTn>
                              </p:par>
                              <p:par>
                                <p:cTn id="64" presetID="9" presetClass="entr" presetSubtype="0" fill="hold" grpId="0" nodeType="withEffect">
                                  <p:stCondLst>
                                    <p:cond delay="0"/>
                                  </p:stCondLst>
                                  <p:childTnLst>
                                    <p:set>
                                      <p:cBhvr>
                                        <p:cTn id="65" dur="1" fill="hold">
                                          <p:stCondLst>
                                            <p:cond delay="0"/>
                                          </p:stCondLst>
                                        </p:cTn>
                                        <p:tgtEl>
                                          <p:spTgt spid="13"/>
                                        </p:tgtEl>
                                        <p:attrNameLst>
                                          <p:attrName>style.visibility</p:attrName>
                                        </p:attrNameLst>
                                      </p:cBhvr>
                                      <p:to>
                                        <p:strVal val="visible"/>
                                      </p:to>
                                    </p:set>
                                    <p:animEffect transition="in" filter="dissolve">
                                      <p:cBhvr>
                                        <p:cTn id="66" dur="500"/>
                                        <p:tgtEl>
                                          <p:spTgt spid="13"/>
                                        </p:tgtEl>
                                      </p:cBhvr>
                                    </p:animEffect>
                                  </p:childTnLst>
                                </p:cTn>
                              </p:par>
                              <p:par>
                                <p:cTn id="67" presetID="9" presetClass="entr" presetSubtype="0" fill="hold" nodeType="withEffect">
                                  <p:stCondLst>
                                    <p:cond delay="0"/>
                                  </p:stCondLst>
                                  <p:childTnLst>
                                    <p:set>
                                      <p:cBhvr>
                                        <p:cTn id="68" dur="1" fill="hold">
                                          <p:stCondLst>
                                            <p:cond delay="0"/>
                                          </p:stCondLst>
                                        </p:cTn>
                                        <p:tgtEl>
                                          <p:spTgt spid="834"/>
                                        </p:tgtEl>
                                        <p:attrNameLst>
                                          <p:attrName>style.visibility</p:attrName>
                                        </p:attrNameLst>
                                      </p:cBhvr>
                                      <p:to>
                                        <p:strVal val="visible"/>
                                      </p:to>
                                    </p:set>
                                    <p:animEffect transition="in" filter="dissolve">
                                      <p:cBhvr>
                                        <p:cTn id="69" dur="500"/>
                                        <p:tgtEl>
                                          <p:spTgt spid="834"/>
                                        </p:tgtEl>
                                      </p:cBhvr>
                                    </p:animEffect>
                                  </p:childTnLst>
                                </p:cTn>
                              </p:par>
                              <p:par>
                                <p:cTn id="70" presetID="9" presetClass="entr" presetSubtype="0" fill="hold" nodeType="withEffect">
                                  <p:stCondLst>
                                    <p:cond delay="0"/>
                                  </p:stCondLst>
                                  <p:childTnLst>
                                    <p:set>
                                      <p:cBhvr>
                                        <p:cTn id="71" dur="1" fill="hold">
                                          <p:stCondLst>
                                            <p:cond delay="0"/>
                                          </p:stCondLst>
                                        </p:cTn>
                                        <p:tgtEl>
                                          <p:spTgt spid="838"/>
                                        </p:tgtEl>
                                        <p:attrNameLst>
                                          <p:attrName>style.visibility</p:attrName>
                                        </p:attrNameLst>
                                      </p:cBhvr>
                                      <p:to>
                                        <p:strVal val="visible"/>
                                      </p:to>
                                    </p:set>
                                    <p:animEffect transition="in" filter="dissolve">
                                      <p:cBhvr>
                                        <p:cTn id="72" dur="500"/>
                                        <p:tgtEl>
                                          <p:spTgt spid="838"/>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3" fill="hold" display="0">
                  <p:stCondLst>
                    <p:cond delay="indefinite"/>
                  </p:stCondLst>
                  <p:endCondLst>
                    <p:cond evt="onStopAudio" delay="0">
                      <p:tgtEl>
                        <p:sldTgt/>
                      </p:tgtEl>
                    </p:cond>
                  </p:endCondLst>
                </p:cTn>
                <p:tgtEl>
                  <p:spTgt spid="40"/>
                </p:tgtEl>
              </p:cMediaNode>
            </p:audio>
          </p:childTnLst>
        </p:cTn>
      </p:par>
    </p:tnLst>
    <p:bldLst>
      <p:bldP spid="4" grpId="0" animBg="1"/>
      <p:bldP spid="14" grpId="0"/>
      <p:bldP spid="881" grpId="0" build="p"/>
      <p:bldP spid="2" grpId="0"/>
      <p:bldP spid="3" grpId="0"/>
      <p:bldP spid="10" grpId="0"/>
      <p:bldP spid="11" grpId="0"/>
      <p:bldP spid="12" grpId="0"/>
      <p:bldP spid="1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BE116DC-C2F4-ADEA-13A4-6D2E5C9A1BFB}"/>
              </a:ext>
            </a:extLst>
          </p:cNvPr>
          <p:cNvSpPr>
            <a:spLocks noGrp="1"/>
          </p:cNvSpPr>
          <p:nvPr>
            <p:ph type="title"/>
          </p:nvPr>
        </p:nvSpPr>
        <p:spPr/>
        <p:txBody>
          <a:bodyPr/>
          <a:lstStyle/>
          <a:p>
            <a:r>
              <a:rPr lang="en-US" dirty="0"/>
              <a:t>Research Methodology</a:t>
            </a:r>
          </a:p>
        </p:txBody>
      </p:sp>
      <p:sp>
        <p:nvSpPr>
          <p:cNvPr id="5" name="Title 2">
            <a:extLst>
              <a:ext uri="{FF2B5EF4-FFF2-40B4-BE49-F238E27FC236}">
                <a16:creationId xmlns:a16="http://schemas.microsoft.com/office/drawing/2014/main" id="{60239965-B905-C245-FC1E-BF2559C18D77}"/>
              </a:ext>
            </a:extLst>
          </p:cNvPr>
          <p:cNvSpPr txBox="1">
            <a:spLocks/>
          </p:cNvSpPr>
          <p:nvPr/>
        </p:nvSpPr>
        <p:spPr>
          <a:xfrm>
            <a:off x="2516511" y="2285400"/>
            <a:ext cx="4110977"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0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pPr algn="ctr"/>
            <a:r>
              <a:rPr lang="en-US" sz="2000" dirty="0"/>
              <a:t>Design Science Research Paradigm</a:t>
            </a:r>
          </a:p>
        </p:txBody>
      </p:sp>
      <p:grpSp>
        <p:nvGrpSpPr>
          <p:cNvPr id="6" name="Google Shape;8411;p146">
            <a:extLst>
              <a:ext uri="{FF2B5EF4-FFF2-40B4-BE49-F238E27FC236}">
                <a16:creationId xmlns:a16="http://schemas.microsoft.com/office/drawing/2014/main" id="{8D09AA28-B328-FB79-FD9E-D1DB59C517B7}"/>
              </a:ext>
            </a:extLst>
          </p:cNvPr>
          <p:cNvGrpSpPr/>
          <p:nvPr/>
        </p:nvGrpSpPr>
        <p:grpSpPr>
          <a:xfrm>
            <a:off x="2338882" y="3276609"/>
            <a:ext cx="355258" cy="355258"/>
            <a:chOff x="-50134375" y="3183175"/>
            <a:chExt cx="300100" cy="300100"/>
          </a:xfrm>
          <a:solidFill>
            <a:schemeClr val="bg1">
              <a:lumMod val="50000"/>
            </a:schemeClr>
          </a:solidFill>
        </p:grpSpPr>
        <p:sp>
          <p:nvSpPr>
            <p:cNvPr id="7" name="Google Shape;8412;p146">
              <a:extLst>
                <a:ext uri="{FF2B5EF4-FFF2-40B4-BE49-F238E27FC236}">
                  <a16:creationId xmlns:a16="http://schemas.microsoft.com/office/drawing/2014/main" id="{7AF4E2DB-261F-49DD-79DF-BAFE3ACAFFF1}"/>
                </a:ext>
              </a:extLst>
            </p:cNvPr>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13;p146">
              <a:extLst>
                <a:ext uri="{FF2B5EF4-FFF2-40B4-BE49-F238E27FC236}">
                  <a16:creationId xmlns:a16="http://schemas.microsoft.com/office/drawing/2014/main" id="{F2D80E8E-0BF1-BAA6-569F-5C31F8C12281}"/>
                </a:ext>
              </a:extLst>
            </p:cNvPr>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414;p146">
              <a:extLst>
                <a:ext uri="{FF2B5EF4-FFF2-40B4-BE49-F238E27FC236}">
                  <a16:creationId xmlns:a16="http://schemas.microsoft.com/office/drawing/2014/main" id="{CF2BC774-78FE-1AFE-3CB7-2C64E225102E}"/>
                </a:ext>
              </a:extLst>
            </p:cNvPr>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415;p146">
              <a:extLst>
                <a:ext uri="{FF2B5EF4-FFF2-40B4-BE49-F238E27FC236}">
                  <a16:creationId xmlns:a16="http://schemas.microsoft.com/office/drawing/2014/main" id="{32A84A25-6D05-37C9-5246-0F207E57682F}"/>
                </a:ext>
              </a:extLst>
            </p:cNvPr>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416;p146">
              <a:extLst>
                <a:ext uri="{FF2B5EF4-FFF2-40B4-BE49-F238E27FC236}">
                  <a16:creationId xmlns:a16="http://schemas.microsoft.com/office/drawing/2014/main" id="{F3AC663F-40C2-9E8A-4252-3458B49775C3}"/>
                </a:ext>
              </a:extLst>
            </p:cNvPr>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417;p146">
              <a:extLst>
                <a:ext uri="{FF2B5EF4-FFF2-40B4-BE49-F238E27FC236}">
                  <a16:creationId xmlns:a16="http://schemas.microsoft.com/office/drawing/2014/main" id="{86B67003-53FF-ACF9-7DF1-1D376C8B5A72}"/>
                </a:ext>
              </a:extLst>
            </p:cNvPr>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418;p146">
              <a:extLst>
                <a:ext uri="{FF2B5EF4-FFF2-40B4-BE49-F238E27FC236}">
                  <a16:creationId xmlns:a16="http://schemas.microsoft.com/office/drawing/2014/main" id="{0D9DAD04-5BC9-C4C7-2EE7-1BFEC63C2E2E}"/>
                </a:ext>
              </a:extLst>
            </p:cNvPr>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419;p146">
              <a:extLst>
                <a:ext uri="{FF2B5EF4-FFF2-40B4-BE49-F238E27FC236}">
                  <a16:creationId xmlns:a16="http://schemas.microsoft.com/office/drawing/2014/main" id="{632D16AC-2402-AE3B-0018-EE19786FEBB2}"/>
                </a:ext>
              </a:extLst>
            </p:cNvPr>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420;p146">
              <a:extLst>
                <a:ext uri="{FF2B5EF4-FFF2-40B4-BE49-F238E27FC236}">
                  <a16:creationId xmlns:a16="http://schemas.microsoft.com/office/drawing/2014/main" id="{897B0453-8BC4-879A-A737-C9A065F83920}"/>
                </a:ext>
              </a:extLst>
            </p:cNvPr>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421;p146">
              <a:extLst>
                <a:ext uri="{FF2B5EF4-FFF2-40B4-BE49-F238E27FC236}">
                  <a16:creationId xmlns:a16="http://schemas.microsoft.com/office/drawing/2014/main" id="{3BC03EFE-CC14-8953-80D1-CE35B43869EA}"/>
                </a:ext>
              </a:extLst>
            </p:cNvPr>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6900;p143">
            <a:extLst>
              <a:ext uri="{FF2B5EF4-FFF2-40B4-BE49-F238E27FC236}">
                <a16:creationId xmlns:a16="http://schemas.microsoft.com/office/drawing/2014/main" id="{D56CFD4D-4B61-AEB3-8982-466AD0BC0BAC}"/>
              </a:ext>
            </a:extLst>
          </p:cNvPr>
          <p:cNvGrpSpPr/>
          <p:nvPr/>
        </p:nvGrpSpPr>
        <p:grpSpPr>
          <a:xfrm>
            <a:off x="4102373" y="1453324"/>
            <a:ext cx="358640" cy="363226"/>
            <a:chOff x="-42617300" y="3587775"/>
            <a:chExt cx="306950" cy="310875"/>
          </a:xfrm>
          <a:solidFill>
            <a:schemeClr val="bg1">
              <a:lumMod val="50000"/>
            </a:schemeClr>
          </a:solidFill>
        </p:grpSpPr>
        <p:sp>
          <p:nvSpPr>
            <p:cNvPr id="22" name="Google Shape;6901;p143">
              <a:extLst>
                <a:ext uri="{FF2B5EF4-FFF2-40B4-BE49-F238E27FC236}">
                  <a16:creationId xmlns:a16="http://schemas.microsoft.com/office/drawing/2014/main" id="{84261067-750D-1883-5A36-607FBBD40260}"/>
                </a:ext>
              </a:extLst>
            </p:cNvPr>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902;p143">
              <a:extLst>
                <a:ext uri="{FF2B5EF4-FFF2-40B4-BE49-F238E27FC236}">
                  <a16:creationId xmlns:a16="http://schemas.microsoft.com/office/drawing/2014/main" id="{1C7A50B3-4255-E1EC-1F12-E6FBD77194CF}"/>
                </a:ext>
              </a:extLst>
            </p:cNvPr>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6936;p143">
            <a:extLst>
              <a:ext uri="{FF2B5EF4-FFF2-40B4-BE49-F238E27FC236}">
                <a16:creationId xmlns:a16="http://schemas.microsoft.com/office/drawing/2014/main" id="{B023DE2E-FE35-E26E-AB8B-2C9FC06D987B}"/>
              </a:ext>
            </a:extLst>
          </p:cNvPr>
          <p:cNvSpPr/>
          <p:nvPr/>
        </p:nvSpPr>
        <p:spPr>
          <a:xfrm>
            <a:off x="5238606" y="341003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27" name="Curved Connector 26">
            <a:extLst>
              <a:ext uri="{FF2B5EF4-FFF2-40B4-BE49-F238E27FC236}">
                <a16:creationId xmlns:a16="http://schemas.microsoft.com/office/drawing/2014/main" id="{22843803-0A95-976E-17B8-9710B42C959D}"/>
              </a:ext>
            </a:extLst>
          </p:cNvPr>
          <p:cNvCxnSpPr/>
          <p:nvPr/>
        </p:nvCxnSpPr>
        <p:spPr>
          <a:xfrm rot="5400000">
            <a:off x="2486642" y="2717875"/>
            <a:ext cx="599911" cy="523547"/>
          </a:xfrm>
          <a:prstGeom prst="curvedConnector3">
            <a:avLst/>
          </a:prstGeom>
          <a:ln w="19050" cap="flat" cmpd="sng" algn="ctr">
            <a:solidFill>
              <a:schemeClr val="bg1">
                <a:lumMod val="5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8" name="Curved Connector 27">
            <a:extLst>
              <a:ext uri="{FF2B5EF4-FFF2-40B4-BE49-F238E27FC236}">
                <a16:creationId xmlns:a16="http://schemas.microsoft.com/office/drawing/2014/main" id="{572C3E11-F99A-06F2-A666-A2A5A9F96DD9}"/>
              </a:ext>
            </a:extLst>
          </p:cNvPr>
          <p:cNvCxnSpPr>
            <a:cxnSpLocks/>
          </p:cNvCxnSpPr>
          <p:nvPr/>
        </p:nvCxnSpPr>
        <p:spPr>
          <a:xfrm rot="5400000" flipH="1" flipV="1">
            <a:off x="3801168" y="1953087"/>
            <a:ext cx="563420" cy="385038"/>
          </a:xfrm>
          <a:prstGeom prst="curvedConnector3">
            <a:avLst/>
          </a:prstGeom>
          <a:ln w="19050" cap="flat" cmpd="sng" algn="ctr">
            <a:solidFill>
              <a:schemeClr val="bg1">
                <a:lumMod val="5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2" name="Curved Connector 31">
            <a:extLst>
              <a:ext uri="{FF2B5EF4-FFF2-40B4-BE49-F238E27FC236}">
                <a16:creationId xmlns:a16="http://schemas.microsoft.com/office/drawing/2014/main" id="{02D1DE6C-D29E-3A08-332D-811D84815433}"/>
              </a:ext>
            </a:extLst>
          </p:cNvPr>
          <p:cNvCxnSpPr>
            <a:cxnSpLocks/>
          </p:cNvCxnSpPr>
          <p:nvPr/>
        </p:nvCxnSpPr>
        <p:spPr>
          <a:xfrm rot="16200000" flipH="1">
            <a:off x="4783358" y="2746992"/>
            <a:ext cx="679932" cy="545330"/>
          </a:xfrm>
          <a:prstGeom prst="curvedConnector3">
            <a:avLst/>
          </a:prstGeom>
          <a:ln w="19050" cap="flat" cmpd="sng" algn="ctr">
            <a:solidFill>
              <a:schemeClr val="bg1">
                <a:lumMod val="5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 name="Google Shape;535;p63">
            <a:extLst>
              <a:ext uri="{FF2B5EF4-FFF2-40B4-BE49-F238E27FC236}">
                <a16:creationId xmlns:a16="http://schemas.microsoft.com/office/drawing/2014/main" id="{3B129D06-062E-BBB6-A86E-3AEE57F01D5B}"/>
              </a:ext>
            </a:extLst>
          </p:cNvPr>
          <p:cNvSpPr txBox="1">
            <a:spLocks/>
          </p:cNvSpPr>
          <p:nvPr/>
        </p:nvSpPr>
        <p:spPr>
          <a:xfrm>
            <a:off x="3916678" y="4619396"/>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a:t>
            </a:r>
            <a:r>
              <a:rPr lang="en-GB" sz="700" dirty="0" err="1">
                <a:solidFill>
                  <a:schemeClr val="tx2">
                    <a:lumMod val="50000"/>
                  </a:schemeClr>
                </a:solidFill>
              </a:rPr>
              <a:t>Vom</a:t>
            </a:r>
            <a:r>
              <a:rPr lang="en-GB" sz="700" dirty="0">
                <a:solidFill>
                  <a:schemeClr val="tx2">
                    <a:lumMod val="50000"/>
                  </a:schemeClr>
                </a:solidFill>
              </a:rPr>
              <a:t> </a:t>
            </a:r>
            <a:r>
              <a:rPr lang="en-GB" sz="700" dirty="0" err="1">
                <a:solidFill>
                  <a:schemeClr val="tx2">
                    <a:lumMod val="50000"/>
                  </a:schemeClr>
                </a:solidFill>
              </a:rPr>
              <a:t>Brocke</a:t>
            </a:r>
            <a:r>
              <a:rPr lang="en-GB" sz="700" dirty="0">
                <a:solidFill>
                  <a:schemeClr val="tx2">
                    <a:lumMod val="50000"/>
                  </a:schemeClr>
                </a:solidFill>
              </a:rPr>
              <a:t> et al., 2020)</a:t>
            </a:r>
          </a:p>
        </p:txBody>
      </p:sp>
      <p:pic>
        <p:nvPicPr>
          <p:cNvPr id="44" name="Audio 43">
            <a:hlinkClick r:id="" action="ppaction://media"/>
            <a:extLst>
              <a:ext uri="{FF2B5EF4-FFF2-40B4-BE49-F238E27FC236}">
                <a16:creationId xmlns:a16="http://schemas.microsoft.com/office/drawing/2014/main" id="{F118F8D0-21E3-CCEF-6C65-49FB1B30ADAF}"/>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2129996662"/>
      </p:ext>
    </p:extLst>
  </p:cSld>
  <p:clrMapOvr>
    <a:masterClrMapping/>
  </p:clrMapOvr>
  <mc:AlternateContent xmlns:mc="http://schemas.openxmlformats.org/markup-compatibility/2006" xmlns:p14="http://schemas.microsoft.com/office/powerpoint/2010/main">
    <mc:Choice Requires="p14">
      <p:transition spd="slow" p14:dur="2000" advTm="47243"/>
    </mc:Choice>
    <mc:Fallback xmlns="">
      <p:transition spd="slow" advTm="472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dissolve">
                                      <p:cBhvr>
                                        <p:cTn id="11" dur="500"/>
                                        <p:tgtEl>
                                          <p:spTgt spid="5"/>
                                        </p:tgtEl>
                                      </p:cBhvr>
                                    </p:animEffect>
                                  </p:childTnLst>
                                </p:cTn>
                              </p:par>
                              <p:par>
                                <p:cTn id="12" presetID="9" presetClass="entr" presetSubtype="0" fill="hold"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dissolve">
                                      <p:cBhvr>
                                        <p:cTn id="14" dur="500"/>
                                        <p:tgtEl>
                                          <p:spTgt spid="6"/>
                                        </p:tgtEl>
                                      </p:cBhvr>
                                    </p:animEffect>
                                  </p:childTnLst>
                                </p:cTn>
                              </p:par>
                              <p:par>
                                <p:cTn id="15" presetID="9" presetClass="entr" presetSubtype="0" fill="hold"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dissolve">
                                      <p:cBhvr>
                                        <p:cTn id="17" dur="500"/>
                                        <p:tgtEl>
                                          <p:spTgt spid="21"/>
                                        </p:tgtEl>
                                      </p:cBhvr>
                                    </p:animEffect>
                                  </p:childTnLst>
                                </p:cTn>
                              </p:par>
                              <p:par>
                                <p:cTn id="18" presetID="9" presetClass="entr" presetSubtype="0" fill="hold" grpId="0" nodeType="with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dissolve">
                                      <p:cBhvr>
                                        <p:cTn id="20" dur="500"/>
                                        <p:tgtEl>
                                          <p:spTgt spid="24"/>
                                        </p:tgtEl>
                                      </p:cBhvr>
                                    </p:animEffect>
                                  </p:childTnLst>
                                </p:cTn>
                              </p:par>
                              <p:par>
                                <p:cTn id="21" presetID="9" presetClass="entr" presetSubtype="0" fill="hold" nodeType="with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dissolve">
                                      <p:cBhvr>
                                        <p:cTn id="23" dur="500"/>
                                        <p:tgtEl>
                                          <p:spTgt spid="27"/>
                                        </p:tgtEl>
                                      </p:cBhvr>
                                    </p:animEffect>
                                  </p:childTnLst>
                                </p:cTn>
                              </p:par>
                              <p:par>
                                <p:cTn id="24" presetID="9" presetClass="entr" presetSubtype="0" fill="hold"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dissolve">
                                      <p:cBhvr>
                                        <p:cTn id="26" dur="500"/>
                                        <p:tgtEl>
                                          <p:spTgt spid="28"/>
                                        </p:tgtEl>
                                      </p:cBhvr>
                                    </p:animEffect>
                                  </p:childTnLst>
                                </p:cTn>
                              </p:par>
                              <p:par>
                                <p:cTn id="27" presetID="9" presetClass="entr" presetSubtype="0" fill="hold" nodeType="with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dissolve">
                                      <p:cBhvr>
                                        <p:cTn id="2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0" fill="hold" display="0">
                  <p:stCondLst>
                    <p:cond delay="indefinite"/>
                  </p:stCondLst>
                  <p:endCondLst>
                    <p:cond evt="onStopAudio" delay="0">
                      <p:tgtEl>
                        <p:sldTgt/>
                      </p:tgtEl>
                    </p:cond>
                  </p:endCondLst>
                </p:cTn>
                <p:tgtEl>
                  <p:spTgt spid="44"/>
                </p:tgtEl>
              </p:cMediaNode>
            </p:audio>
          </p:childTnLst>
        </p:cTn>
      </p:par>
    </p:tnLst>
    <p:bldLst>
      <p:bldP spid="5" grpId="0"/>
      <p:bldP spid="24"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739836D9-A35C-CE9F-BD80-379CA1118159}"/>
              </a:ext>
            </a:extLst>
          </p:cNvPr>
          <p:cNvSpPr/>
          <p:nvPr/>
        </p:nvSpPr>
        <p:spPr>
          <a:xfrm>
            <a:off x="3435069" y="1716406"/>
            <a:ext cx="2273862" cy="2273862"/>
          </a:xfrm>
          <a:prstGeom prst="ellipse">
            <a:avLst/>
          </a:prstGeom>
          <a:noFill/>
          <a:ln>
            <a:solidFill>
              <a:schemeClr val="accent6">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1BE116DC-C2F4-ADEA-13A4-6D2E5C9A1BFB}"/>
              </a:ext>
            </a:extLst>
          </p:cNvPr>
          <p:cNvSpPr>
            <a:spLocks noGrp="1"/>
          </p:cNvSpPr>
          <p:nvPr>
            <p:ph type="title"/>
          </p:nvPr>
        </p:nvSpPr>
        <p:spPr/>
        <p:txBody>
          <a:bodyPr/>
          <a:lstStyle/>
          <a:p>
            <a:r>
              <a:rPr lang="en-US" dirty="0"/>
              <a:t>Research Methodology</a:t>
            </a:r>
          </a:p>
        </p:txBody>
      </p:sp>
      <p:grpSp>
        <p:nvGrpSpPr>
          <p:cNvPr id="6" name="Google Shape;8411;p146">
            <a:extLst>
              <a:ext uri="{FF2B5EF4-FFF2-40B4-BE49-F238E27FC236}">
                <a16:creationId xmlns:a16="http://schemas.microsoft.com/office/drawing/2014/main" id="{8D09AA28-B328-FB79-FD9E-D1DB59C517B7}"/>
              </a:ext>
            </a:extLst>
          </p:cNvPr>
          <p:cNvGrpSpPr/>
          <p:nvPr/>
        </p:nvGrpSpPr>
        <p:grpSpPr>
          <a:xfrm>
            <a:off x="3257440" y="2803267"/>
            <a:ext cx="355258" cy="355258"/>
            <a:chOff x="-50134375" y="3183175"/>
            <a:chExt cx="300100" cy="300100"/>
          </a:xfrm>
          <a:solidFill>
            <a:schemeClr val="bg1">
              <a:lumMod val="50000"/>
            </a:schemeClr>
          </a:solidFill>
        </p:grpSpPr>
        <p:sp>
          <p:nvSpPr>
            <p:cNvPr id="7" name="Google Shape;8412;p146">
              <a:extLst>
                <a:ext uri="{FF2B5EF4-FFF2-40B4-BE49-F238E27FC236}">
                  <a16:creationId xmlns:a16="http://schemas.microsoft.com/office/drawing/2014/main" id="{7AF4E2DB-261F-49DD-79DF-BAFE3ACAFFF1}"/>
                </a:ext>
              </a:extLst>
            </p:cNvPr>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413;p146">
              <a:extLst>
                <a:ext uri="{FF2B5EF4-FFF2-40B4-BE49-F238E27FC236}">
                  <a16:creationId xmlns:a16="http://schemas.microsoft.com/office/drawing/2014/main" id="{F2D80E8E-0BF1-BAA6-569F-5C31F8C12281}"/>
                </a:ext>
              </a:extLst>
            </p:cNvPr>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414;p146">
              <a:extLst>
                <a:ext uri="{FF2B5EF4-FFF2-40B4-BE49-F238E27FC236}">
                  <a16:creationId xmlns:a16="http://schemas.microsoft.com/office/drawing/2014/main" id="{CF2BC774-78FE-1AFE-3CB7-2C64E225102E}"/>
                </a:ext>
              </a:extLst>
            </p:cNvPr>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415;p146">
              <a:extLst>
                <a:ext uri="{FF2B5EF4-FFF2-40B4-BE49-F238E27FC236}">
                  <a16:creationId xmlns:a16="http://schemas.microsoft.com/office/drawing/2014/main" id="{32A84A25-6D05-37C9-5246-0F207E57682F}"/>
                </a:ext>
              </a:extLst>
            </p:cNvPr>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416;p146">
              <a:extLst>
                <a:ext uri="{FF2B5EF4-FFF2-40B4-BE49-F238E27FC236}">
                  <a16:creationId xmlns:a16="http://schemas.microsoft.com/office/drawing/2014/main" id="{F3AC663F-40C2-9E8A-4252-3458B49775C3}"/>
                </a:ext>
              </a:extLst>
            </p:cNvPr>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417;p146">
              <a:extLst>
                <a:ext uri="{FF2B5EF4-FFF2-40B4-BE49-F238E27FC236}">
                  <a16:creationId xmlns:a16="http://schemas.microsoft.com/office/drawing/2014/main" id="{86B67003-53FF-ACF9-7DF1-1D376C8B5A72}"/>
                </a:ext>
              </a:extLst>
            </p:cNvPr>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419;p146">
              <a:extLst>
                <a:ext uri="{FF2B5EF4-FFF2-40B4-BE49-F238E27FC236}">
                  <a16:creationId xmlns:a16="http://schemas.microsoft.com/office/drawing/2014/main" id="{632D16AC-2402-AE3B-0018-EE19786FEBB2}"/>
                </a:ext>
              </a:extLst>
            </p:cNvPr>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420;p146">
              <a:extLst>
                <a:ext uri="{FF2B5EF4-FFF2-40B4-BE49-F238E27FC236}">
                  <a16:creationId xmlns:a16="http://schemas.microsoft.com/office/drawing/2014/main" id="{897B0453-8BC4-879A-A737-C9A065F83920}"/>
                </a:ext>
              </a:extLst>
            </p:cNvPr>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421;p146">
              <a:extLst>
                <a:ext uri="{FF2B5EF4-FFF2-40B4-BE49-F238E27FC236}">
                  <a16:creationId xmlns:a16="http://schemas.microsoft.com/office/drawing/2014/main" id="{3BC03EFE-CC14-8953-80D1-CE35B43869EA}"/>
                </a:ext>
              </a:extLst>
            </p:cNvPr>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418;p146">
              <a:extLst>
                <a:ext uri="{FF2B5EF4-FFF2-40B4-BE49-F238E27FC236}">
                  <a16:creationId xmlns:a16="http://schemas.microsoft.com/office/drawing/2014/main" id="{0D9DAD04-5BC9-C4C7-2EE7-1BFEC63C2E2E}"/>
                </a:ext>
              </a:extLst>
            </p:cNvPr>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6900;p143">
            <a:extLst>
              <a:ext uri="{FF2B5EF4-FFF2-40B4-BE49-F238E27FC236}">
                <a16:creationId xmlns:a16="http://schemas.microsoft.com/office/drawing/2014/main" id="{D56CFD4D-4B61-AEB3-8982-466AD0BC0BAC}"/>
              </a:ext>
            </a:extLst>
          </p:cNvPr>
          <p:cNvGrpSpPr/>
          <p:nvPr/>
        </p:nvGrpSpPr>
        <p:grpSpPr>
          <a:xfrm>
            <a:off x="4392680" y="1534793"/>
            <a:ext cx="358640" cy="363226"/>
            <a:chOff x="-42617300" y="3587775"/>
            <a:chExt cx="306950" cy="310875"/>
          </a:xfrm>
          <a:solidFill>
            <a:schemeClr val="bg1">
              <a:lumMod val="50000"/>
            </a:schemeClr>
          </a:solidFill>
        </p:grpSpPr>
        <p:sp>
          <p:nvSpPr>
            <p:cNvPr id="22" name="Google Shape;6901;p143">
              <a:extLst>
                <a:ext uri="{FF2B5EF4-FFF2-40B4-BE49-F238E27FC236}">
                  <a16:creationId xmlns:a16="http://schemas.microsoft.com/office/drawing/2014/main" id="{84261067-750D-1883-5A36-607FBBD40260}"/>
                </a:ext>
              </a:extLst>
            </p:cNvPr>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902;p143">
              <a:extLst>
                <a:ext uri="{FF2B5EF4-FFF2-40B4-BE49-F238E27FC236}">
                  <a16:creationId xmlns:a16="http://schemas.microsoft.com/office/drawing/2014/main" id="{1C7A50B3-4255-E1EC-1F12-E6FBD77194CF}"/>
                </a:ext>
              </a:extLst>
            </p:cNvPr>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6936;p143">
            <a:extLst>
              <a:ext uri="{FF2B5EF4-FFF2-40B4-BE49-F238E27FC236}">
                <a16:creationId xmlns:a16="http://schemas.microsoft.com/office/drawing/2014/main" id="{B023DE2E-FE35-E26E-AB8B-2C9FC06D987B}"/>
              </a:ext>
            </a:extLst>
          </p:cNvPr>
          <p:cNvSpPr/>
          <p:nvPr/>
        </p:nvSpPr>
        <p:spPr>
          <a:xfrm>
            <a:off x="5445926" y="3157607"/>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bg1">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Title 2">
            <a:extLst>
              <a:ext uri="{FF2B5EF4-FFF2-40B4-BE49-F238E27FC236}">
                <a16:creationId xmlns:a16="http://schemas.microsoft.com/office/drawing/2014/main" id="{94910052-9485-2EF8-8AF2-89A0A4F06803}"/>
              </a:ext>
            </a:extLst>
          </p:cNvPr>
          <p:cNvSpPr txBox="1">
            <a:spLocks/>
          </p:cNvSpPr>
          <p:nvPr/>
        </p:nvSpPr>
        <p:spPr>
          <a:xfrm>
            <a:off x="4128623" y="2628512"/>
            <a:ext cx="874163" cy="4496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Vidaloka"/>
              <a:buNone/>
              <a:defRPr sz="3000" b="0" i="0" u="none" strike="noStrike" cap="none">
                <a:solidFill>
                  <a:schemeClr val="dk1"/>
                </a:solidFill>
                <a:latin typeface="Vidaloka"/>
                <a:ea typeface="Vidaloka"/>
                <a:cs typeface="Vidaloka"/>
                <a:sym typeface="Vidaloka"/>
              </a:defRPr>
            </a:lvl1pPr>
            <a:lvl2pPr marR="0" lvl="1"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000"/>
              <a:buFont typeface="Arial"/>
              <a:buNone/>
              <a:defRPr sz="3000" b="0" i="1" u="none" strike="noStrike" cap="none">
                <a:solidFill>
                  <a:schemeClr val="dk1"/>
                </a:solidFill>
                <a:latin typeface="Arial"/>
                <a:ea typeface="Arial"/>
                <a:cs typeface="Arial"/>
                <a:sym typeface="Arial"/>
              </a:defRPr>
            </a:lvl9pPr>
          </a:lstStyle>
          <a:p>
            <a:pPr algn="ctr"/>
            <a:r>
              <a:rPr lang="en-US" sz="2000" dirty="0"/>
              <a:t>Agile</a:t>
            </a:r>
          </a:p>
        </p:txBody>
      </p:sp>
      <p:sp>
        <p:nvSpPr>
          <p:cNvPr id="2" name="Google Shape;535;p63">
            <a:extLst>
              <a:ext uri="{FF2B5EF4-FFF2-40B4-BE49-F238E27FC236}">
                <a16:creationId xmlns:a16="http://schemas.microsoft.com/office/drawing/2014/main" id="{71C7D8B1-FD49-F009-1BBA-CF5044F27415}"/>
              </a:ext>
            </a:extLst>
          </p:cNvPr>
          <p:cNvSpPr txBox="1">
            <a:spLocks/>
          </p:cNvSpPr>
          <p:nvPr/>
        </p:nvSpPr>
        <p:spPr>
          <a:xfrm>
            <a:off x="3910383" y="4566493"/>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(Otero et al., 2020)</a:t>
            </a:r>
          </a:p>
        </p:txBody>
      </p:sp>
      <p:pic>
        <p:nvPicPr>
          <p:cNvPr id="37" name="Audio 36">
            <a:hlinkClick r:id="" action="ppaction://media"/>
            <a:extLst>
              <a:ext uri="{FF2B5EF4-FFF2-40B4-BE49-F238E27FC236}">
                <a16:creationId xmlns:a16="http://schemas.microsoft.com/office/drawing/2014/main" id="{EE450F9F-AF9A-B5AC-BB60-54ACE86D0EB5}"/>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1101568898"/>
      </p:ext>
    </p:extLst>
  </p:cSld>
  <p:clrMapOvr>
    <a:masterClrMapping/>
  </p:clrMapOvr>
  <mc:AlternateContent xmlns:mc="http://schemas.openxmlformats.org/markup-compatibility/2006" xmlns:p14="http://schemas.microsoft.com/office/powerpoint/2010/main">
    <mc:Choice Requires="p14">
      <p:transition spd="slow" p14:dur="2000" advTm="28150"/>
    </mc:Choice>
    <mc:Fallback xmlns="">
      <p:transition spd="slow" advTm="281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7"/>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ppt_x"/>
                                          </p:val>
                                        </p:tav>
                                        <p:tav tm="100000">
                                          <p:val>
                                            <p:strVal val="#ppt_x"/>
                                          </p:val>
                                        </p:tav>
                                      </p:tavLst>
                                    </p:anim>
                                    <p:anim calcmode="lin" valueType="num">
                                      <p:cBhvr additive="base">
                                        <p:cTn id="12" dur="500" fill="hold"/>
                                        <p:tgtEl>
                                          <p:spTgt spid="19"/>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additive="base">
                                        <p:cTn id="15" dur="500" fill="hold"/>
                                        <p:tgtEl>
                                          <p:spTgt spid="18"/>
                                        </p:tgtEl>
                                        <p:attrNameLst>
                                          <p:attrName>ppt_x</p:attrName>
                                        </p:attrNameLst>
                                      </p:cBhvr>
                                      <p:tavLst>
                                        <p:tav tm="0">
                                          <p:val>
                                            <p:strVal val="#ppt_x"/>
                                          </p:val>
                                        </p:tav>
                                        <p:tav tm="100000">
                                          <p:val>
                                            <p:strVal val="#ppt_x"/>
                                          </p:val>
                                        </p:tav>
                                      </p:tavLst>
                                    </p:anim>
                                    <p:anim calcmode="lin" valueType="num">
                                      <p:cBhvr additive="base">
                                        <p:cTn id="1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dissolve">
                                      <p:cBhvr>
                                        <p:cTn id="21" dur="500"/>
                                        <p:tgtEl>
                                          <p:spTgt spid="6"/>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dissolve">
                                      <p:cBhvr>
                                        <p:cTn id="26" dur="500"/>
                                        <p:tgtEl>
                                          <p:spTgt spid="21"/>
                                        </p:tgtEl>
                                      </p:cBhvr>
                                    </p:animEffect>
                                  </p:childTnLst>
                                </p:cTn>
                              </p:par>
                            </p:childTnLst>
                          </p:cTn>
                        </p:par>
                      </p:childTnLst>
                    </p:cTn>
                  </p:par>
                  <p:par>
                    <p:cTn id="27" fill="hold">
                      <p:stCondLst>
                        <p:cond delay="indefinite"/>
                      </p:stCondLst>
                      <p:childTnLst>
                        <p:par>
                          <p:cTn id="28" fill="hold">
                            <p:stCondLst>
                              <p:cond delay="0"/>
                            </p:stCondLst>
                            <p:childTnLst>
                              <p:par>
                                <p:cTn id="29" presetID="9" presetClass="entr" presetSubtype="0" fill="hold" grpId="0" nodeType="click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dissolve">
                                      <p:cBhvr>
                                        <p:cTn id="31" dur="500"/>
                                        <p:tgtEl>
                                          <p:spTgt spid="24"/>
                                        </p:tgtEl>
                                      </p:cBhvr>
                                    </p:animEffect>
                                  </p:childTnLst>
                                </p:cTn>
                              </p:par>
                              <p:par>
                                <p:cTn id="32" presetID="2" presetClass="entr" presetSubtype="2" fill="hold" grpId="0" nodeType="withEffect">
                                  <p:stCondLst>
                                    <p:cond delay="0"/>
                                  </p:stCondLst>
                                  <p:childTnLst>
                                    <p:set>
                                      <p:cBhvr>
                                        <p:cTn id="33" dur="1" fill="hold">
                                          <p:stCondLst>
                                            <p:cond delay="0"/>
                                          </p:stCondLst>
                                        </p:cTn>
                                        <p:tgtEl>
                                          <p:spTgt spid="2"/>
                                        </p:tgtEl>
                                        <p:attrNameLst>
                                          <p:attrName>style.visibility</p:attrName>
                                        </p:attrNameLst>
                                      </p:cBhvr>
                                      <p:to>
                                        <p:strVal val="visible"/>
                                      </p:to>
                                    </p:set>
                                    <p:anim calcmode="lin" valueType="num">
                                      <p:cBhvr additive="base">
                                        <p:cTn id="34" dur="500" fill="hold"/>
                                        <p:tgtEl>
                                          <p:spTgt spid="2"/>
                                        </p:tgtEl>
                                        <p:attrNameLst>
                                          <p:attrName>ppt_x</p:attrName>
                                        </p:attrNameLst>
                                      </p:cBhvr>
                                      <p:tavLst>
                                        <p:tav tm="0">
                                          <p:val>
                                            <p:strVal val="1+#ppt_w/2"/>
                                          </p:val>
                                        </p:tav>
                                        <p:tav tm="100000">
                                          <p:val>
                                            <p:strVal val="#ppt_x"/>
                                          </p:val>
                                        </p:tav>
                                      </p:tavLst>
                                    </p:anim>
                                    <p:anim calcmode="lin" valueType="num">
                                      <p:cBhvr additive="base">
                                        <p:cTn id="35" dur="5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6" fill="hold" display="0">
                  <p:stCondLst>
                    <p:cond delay="indefinite"/>
                  </p:stCondLst>
                  <p:endCondLst>
                    <p:cond evt="onStopAudio" delay="0">
                      <p:tgtEl>
                        <p:sldTgt/>
                      </p:tgtEl>
                    </p:cond>
                  </p:endCondLst>
                </p:cTn>
                <p:tgtEl>
                  <p:spTgt spid="37"/>
                </p:tgtEl>
              </p:cMediaNode>
            </p:audio>
          </p:childTnLst>
        </p:cTn>
      </p:par>
    </p:tnLst>
    <p:bldLst>
      <p:bldP spid="18" grpId="0" animBg="1"/>
      <p:bldP spid="24" grpId="0" animBg="1"/>
      <p:bldP spid="19" grpId="0"/>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430902" y="1817005"/>
            <a:ext cx="6282195" cy="150949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Ethical Considerations &amp; Risk Assessment</a:t>
            </a:r>
            <a:endParaRPr sz="4800" dirty="0"/>
          </a:p>
        </p:txBody>
      </p:sp>
      <p:pic>
        <p:nvPicPr>
          <p:cNvPr id="3" name="Audio 2">
            <a:hlinkClick r:id="" action="ppaction://media"/>
            <a:extLst>
              <a:ext uri="{FF2B5EF4-FFF2-40B4-BE49-F238E27FC236}">
                <a16:creationId xmlns:a16="http://schemas.microsoft.com/office/drawing/2014/main" id="{71658C6D-B731-2490-FF03-65EA8DB50B5C}"/>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4136741635"/>
      </p:ext>
    </p:extLst>
  </p:cSld>
  <p:clrMapOvr>
    <a:masterClrMapping/>
  </p:clrMapOvr>
  <mc:AlternateContent xmlns:mc="http://schemas.openxmlformats.org/markup-compatibility/2006" xmlns:p14="http://schemas.microsoft.com/office/powerpoint/2010/main">
    <mc:Choice Requires="p14">
      <p:transition spd="slow" p14:dur="2000" advTm="5331"/>
    </mc:Choice>
    <mc:Fallback xmlns="">
      <p:transition spd="slow" advTm="53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3"/>
                </p:tgtEl>
              </p:cMediaNode>
            </p:audio>
          </p:childTnLst>
        </p:cTn>
      </p:par>
    </p:tnLst>
    <p:bldLst>
      <p:bldP spid="55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7" name="Google Shape;547;p65"/>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Ethical Considerations</a:t>
            </a:r>
            <a:endParaRPr dirty="0"/>
          </a:p>
        </p:txBody>
      </p:sp>
      <p:sp>
        <p:nvSpPr>
          <p:cNvPr id="2" name="Google Shape;912;p90">
            <a:extLst>
              <a:ext uri="{FF2B5EF4-FFF2-40B4-BE49-F238E27FC236}">
                <a16:creationId xmlns:a16="http://schemas.microsoft.com/office/drawing/2014/main" id="{37B88621-3D8A-BBC8-7CBD-71F0F734EA0B}"/>
              </a:ext>
            </a:extLst>
          </p:cNvPr>
          <p:cNvSpPr txBox="1">
            <a:spLocks/>
          </p:cNvSpPr>
          <p:nvPr/>
        </p:nvSpPr>
        <p:spPr>
          <a:xfrm>
            <a:off x="3456186" y="2335787"/>
            <a:ext cx="2126100" cy="444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000" dirty="0"/>
              <a:t>Codes of Ethics</a:t>
            </a:r>
          </a:p>
        </p:txBody>
      </p:sp>
      <p:sp>
        <p:nvSpPr>
          <p:cNvPr id="3" name="Google Shape;914;p90">
            <a:extLst>
              <a:ext uri="{FF2B5EF4-FFF2-40B4-BE49-F238E27FC236}">
                <a16:creationId xmlns:a16="http://schemas.microsoft.com/office/drawing/2014/main" id="{A6DD45ED-2766-DF68-1DCF-CC03BED99CD6}"/>
              </a:ext>
            </a:extLst>
          </p:cNvPr>
          <p:cNvSpPr txBox="1">
            <a:spLocks/>
          </p:cNvSpPr>
          <p:nvPr/>
        </p:nvSpPr>
        <p:spPr>
          <a:xfrm>
            <a:off x="902936" y="2255751"/>
            <a:ext cx="2126100" cy="76047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000" dirty="0"/>
              <a:t>People &amp; Participants</a:t>
            </a:r>
          </a:p>
        </p:txBody>
      </p:sp>
      <p:sp>
        <p:nvSpPr>
          <p:cNvPr id="4" name="Google Shape;916;p90">
            <a:extLst>
              <a:ext uri="{FF2B5EF4-FFF2-40B4-BE49-F238E27FC236}">
                <a16:creationId xmlns:a16="http://schemas.microsoft.com/office/drawing/2014/main" id="{35A603D8-E59C-A594-E246-0E96F01A796B}"/>
              </a:ext>
            </a:extLst>
          </p:cNvPr>
          <p:cNvSpPr txBox="1">
            <a:spLocks/>
          </p:cNvSpPr>
          <p:nvPr/>
        </p:nvSpPr>
        <p:spPr>
          <a:xfrm>
            <a:off x="6009436" y="2334113"/>
            <a:ext cx="2126100" cy="444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000" dirty="0"/>
              <a:t>Data</a:t>
            </a:r>
          </a:p>
        </p:txBody>
      </p:sp>
      <p:sp>
        <p:nvSpPr>
          <p:cNvPr id="18" name="Google Shape;914;p90">
            <a:extLst>
              <a:ext uri="{FF2B5EF4-FFF2-40B4-BE49-F238E27FC236}">
                <a16:creationId xmlns:a16="http://schemas.microsoft.com/office/drawing/2014/main" id="{74C14212-3DA6-FADC-C2E9-F7647B9B6843}"/>
              </a:ext>
            </a:extLst>
          </p:cNvPr>
          <p:cNvSpPr txBox="1">
            <a:spLocks/>
          </p:cNvSpPr>
          <p:nvPr/>
        </p:nvSpPr>
        <p:spPr>
          <a:xfrm>
            <a:off x="3471217" y="3780128"/>
            <a:ext cx="2126100" cy="444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000" dirty="0"/>
              <a:t>Artefacts</a:t>
            </a:r>
          </a:p>
        </p:txBody>
      </p:sp>
      <p:grpSp>
        <p:nvGrpSpPr>
          <p:cNvPr id="22" name="Google Shape;7776;p145">
            <a:extLst>
              <a:ext uri="{FF2B5EF4-FFF2-40B4-BE49-F238E27FC236}">
                <a16:creationId xmlns:a16="http://schemas.microsoft.com/office/drawing/2014/main" id="{69ABAA41-E1F4-6960-CEF4-4EDC301692BB}"/>
              </a:ext>
            </a:extLst>
          </p:cNvPr>
          <p:cNvGrpSpPr/>
          <p:nvPr/>
        </p:nvGrpSpPr>
        <p:grpSpPr>
          <a:xfrm>
            <a:off x="1791392" y="1750814"/>
            <a:ext cx="354586" cy="353645"/>
            <a:chOff x="-30345325" y="3184750"/>
            <a:chExt cx="292225" cy="291450"/>
          </a:xfrm>
          <a:solidFill>
            <a:schemeClr val="accent2"/>
          </a:solidFill>
        </p:grpSpPr>
        <p:sp>
          <p:nvSpPr>
            <p:cNvPr id="23" name="Google Shape;7777;p145">
              <a:extLst>
                <a:ext uri="{FF2B5EF4-FFF2-40B4-BE49-F238E27FC236}">
                  <a16:creationId xmlns:a16="http://schemas.microsoft.com/office/drawing/2014/main" id="{C97EACBB-5D53-EAAA-716E-12B0658FDECB}"/>
                </a:ext>
              </a:extLst>
            </p:cNvPr>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7778;p145">
              <a:extLst>
                <a:ext uri="{FF2B5EF4-FFF2-40B4-BE49-F238E27FC236}">
                  <a16:creationId xmlns:a16="http://schemas.microsoft.com/office/drawing/2014/main" id="{9277C379-C703-3A7F-9373-106211C443F2}"/>
                </a:ext>
              </a:extLst>
            </p:cNvPr>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7779;p145">
              <a:extLst>
                <a:ext uri="{FF2B5EF4-FFF2-40B4-BE49-F238E27FC236}">
                  <a16:creationId xmlns:a16="http://schemas.microsoft.com/office/drawing/2014/main" id="{71DD2AF3-016F-5E47-0DD1-303086A7FB5B}"/>
                </a:ext>
              </a:extLst>
            </p:cNvPr>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780;p145">
              <a:extLst>
                <a:ext uri="{FF2B5EF4-FFF2-40B4-BE49-F238E27FC236}">
                  <a16:creationId xmlns:a16="http://schemas.microsoft.com/office/drawing/2014/main" id="{39831F03-A12C-5325-889F-B111395D8841}"/>
                </a:ext>
              </a:extLst>
            </p:cNvPr>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7781;p145">
              <a:extLst>
                <a:ext uri="{FF2B5EF4-FFF2-40B4-BE49-F238E27FC236}">
                  <a16:creationId xmlns:a16="http://schemas.microsoft.com/office/drawing/2014/main" id="{DEA1B2E1-5701-F374-2CC3-6DFD9C6F2665}"/>
                </a:ext>
              </a:extLst>
            </p:cNvPr>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7410;p144">
            <a:extLst>
              <a:ext uri="{FF2B5EF4-FFF2-40B4-BE49-F238E27FC236}">
                <a16:creationId xmlns:a16="http://schemas.microsoft.com/office/drawing/2014/main" id="{0C438591-6006-9EA3-1D1F-0B2114E3A27A}"/>
              </a:ext>
            </a:extLst>
          </p:cNvPr>
          <p:cNvGrpSpPr/>
          <p:nvPr/>
        </p:nvGrpSpPr>
        <p:grpSpPr>
          <a:xfrm>
            <a:off x="6889304" y="1776480"/>
            <a:ext cx="366364" cy="367290"/>
            <a:chOff x="-61783350" y="3743950"/>
            <a:chExt cx="316650" cy="317450"/>
          </a:xfrm>
          <a:solidFill>
            <a:schemeClr val="accent2"/>
          </a:solidFill>
        </p:grpSpPr>
        <p:sp>
          <p:nvSpPr>
            <p:cNvPr id="29" name="Google Shape;7411;p144">
              <a:extLst>
                <a:ext uri="{FF2B5EF4-FFF2-40B4-BE49-F238E27FC236}">
                  <a16:creationId xmlns:a16="http://schemas.microsoft.com/office/drawing/2014/main" id="{02357105-B788-E5BA-EBB2-B8110B03B50C}"/>
                </a:ext>
              </a:extLst>
            </p:cNvPr>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412;p144">
              <a:extLst>
                <a:ext uri="{FF2B5EF4-FFF2-40B4-BE49-F238E27FC236}">
                  <a16:creationId xmlns:a16="http://schemas.microsoft.com/office/drawing/2014/main" id="{63FDFF95-63E4-9719-EDE8-5D3894C629E2}"/>
                </a:ext>
              </a:extLst>
            </p:cNvPr>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 name="Google Shape;7661;p144">
            <a:extLst>
              <a:ext uri="{FF2B5EF4-FFF2-40B4-BE49-F238E27FC236}">
                <a16:creationId xmlns:a16="http://schemas.microsoft.com/office/drawing/2014/main" id="{DA22C5D8-F702-3C3D-7E97-91A04B383B0F}"/>
              </a:ext>
            </a:extLst>
          </p:cNvPr>
          <p:cNvGrpSpPr/>
          <p:nvPr/>
        </p:nvGrpSpPr>
        <p:grpSpPr>
          <a:xfrm>
            <a:off x="4396488" y="1720527"/>
            <a:ext cx="351024" cy="325464"/>
            <a:chOff x="6543825" y="3202075"/>
            <a:chExt cx="296975" cy="275350"/>
          </a:xfrm>
          <a:solidFill>
            <a:schemeClr val="accent2"/>
          </a:solidFill>
        </p:grpSpPr>
        <p:sp>
          <p:nvSpPr>
            <p:cNvPr id="32" name="Google Shape;7662;p144">
              <a:extLst>
                <a:ext uri="{FF2B5EF4-FFF2-40B4-BE49-F238E27FC236}">
                  <a16:creationId xmlns:a16="http://schemas.microsoft.com/office/drawing/2014/main" id="{7A4101E5-E76F-7B7B-4893-917CE45F7F08}"/>
                </a:ext>
              </a:extLst>
            </p:cNvPr>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663;p144">
              <a:extLst>
                <a:ext uri="{FF2B5EF4-FFF2-40B4-BE49-F238E27FC236}">
                  <a16:creationId xmlns:a16="http://schemas.microsoft.com/office/drawing/2014/main" id="{800B16A6-45BE-48A6-721A-0AADE1ACCC56}"/>
                </a:ext>
              </a:extLst>
            </p:cNvPr>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664;p144">
              <a:extLst>
                <a:ext uri="{FF2B5EF4-FFF2-40B4-BE49-F238E27FC236}">
                  <a16:creationId xmlns:a16="http://schemas.microsoft.com/office/drawing/2014/main" id="{C9149D30-D4B7-FC79-FA00-57371424CDED}"/>
                </a:ext>
              </a:extLst>
            </p:cNvPr>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7665;p144">
              <a:extLst>
                <a:ext uri="{FF2B5EF4-FFF2-40B4-BE49-F238E27FC236}">
                  <a16:creationId xmlns:a16="http://schemas.microsoft.com/office/drawing/2014/main" id="{82866E18-F123-0EA2-79CE-776ECA101CBD}"/>
                </a:ext>
              </a:extLst>
            </p:cNvPr>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7666;p144">
              <a:extLst>
                <a:ext uri="{FF2B5EF4-FFF2-40B4-BE49-F238E27FC236}">
                  <a16:creationId xmlns:a16="http://schemas.microsoft.com/office/drawing/2014/main" id="{FDC62C2F-2F88-C940-2735-F8E8D62DE0DF}"/>
                </a:ext>
              </a:extLst>
            </p:cNvPr>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7667;p144">
              <a:extLst>
                <a:ext uri="{FF2B5EF4-FFF2-40B4-BE49-F238E27FC236}">
                  <a16:creationId xmlns:a16="http://schemas.microsoft.com/office/drawing/2014/main" id="{C4A9CFBD-1FB3-C13F-814C-C009918535BC}"/>
                </a:ext>
              </a:extLst>
            </p:cNvPr>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7668;p144">
              <a:extLst>
                <a:ext uri="{FF2B5EF4-FFF2-40B4-BE49-F238E27FC236}">
                  <a16:creationId xmlns:a16="http://schemas.microsoft.com/office/drawing/2014/main" id="{A386DDDE-2824-753A-F939-2729AD9C29FA}"/>
                </a:ext>
              </a:extLst>
            </p:cNvPr>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 name="Google Shape;8617;p146">
            <a:extLst>
              <a:ext uri="{FF2B5EF4-FFF2-40B4-BE49-F238E27FC236}">
                <a16:creationId xmlns:a16="http://schemas.microsoft.com/office/drawing/2014/main" id="{638B4F6F-1F5E-9A62-7B35-7196BD4BF2D9}"/>
              </a:ext>
            </a:extLst>
          </p:cNvPr>
          <p:cNvGrpSpPr/>
          <p:nvPr/>
        </p:nvGrpSpPr>
        <p:grpSpPr>
          <a:xfrm>
            <a:off x="4350729" y="3293033"/>
            <a:ext cx="356205" cy="356205"/>
            <a:chOff x="-44512325" y="3176075"/>
            <a:chExt cx="300900" cy="300900"/>
          </a:xfrm>
          <a:solidFill>
            <a:schemeClr val="accent2"/>
          </a:solidFill>
        </p:grpSpPr>
        <p:sp>
          <p:nvSpPr>
            <p:cNvPr id="40" name="Google Shape;8618;p146">
              <a:extLst>
                <a:ext uri="{FF2B5EF4-FFF2-40B4-BE49-F238E27FC236}">
                  <a16:creationId xmlns:a16="http://schemas.microsoft.com/office/drawing/2014/main" id="{D6E5A0DF-72D0-70E3-25E5-232DD9F2419A}"/>
                </a:ext>
              </a:extLst>
            </p:cNvPr>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619;p146">
              <a:extLst>
                <a:ext uri="{FF2B5EF4-FFF2-40B4-BE49-F238E27FC236}">
                  <a16:creationId xmlns:a16="http://schemas.microsoft.com/office/drawing/2014/main" id="{A88C69E4-E11D-6DD1-7C55-AD7B333CDA71}"/>
                </a:ext>
              </a:extLst>
            </p:cNvPr>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620;p146">
              <a:extLst>
                <a:ext uri="{FF2B5EF4-FFF2-40B4-BE49-F238E27FC236}">
                  <a16:creationId xmlns:a16="http://schemas.microsoft.com/office/drawing/2014/main" id="{F9193A69-146B-8617-9088-2B4AAB6D0B85}"/>
                </a:ext>
              </a:extLst>
            </p:cNvPr>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25" name="Audio 524">
            <a:hlinkClick r:id="" action="ppaction://media"/>
            <a:extLst>
              <a:ext uri="{FF2B5EF4-FFF2-40B4-BE49-F238E27FC236}">
                <a16:creationId xmlns:a16="http://schemas.microsoft.com/office/drawing/2014/main" id="{412E9EAF-EBC8-C50A-6782-60881F46DF62}"/>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
        <p:nvSpPr>
          <p:cNvPr id="5" name="Google Shape;535;p63">
            <a:extLst>
              <a:ext uri="{FF2B5EF4-FFF2-40B4-BE49-F238E27FC236}">
                <a16:creationId xmlns:a16="http://schemas.microsoft.com/office/drawing/2014/main" id="{10E7C257-6C47-6224-F03E-809A8EBC1CE6}"/>
              </a:ext>
            </a:extLst>
          </p:cNvPr>
          <p:cNvSpPr txBox="1">
            <a:spLocks/>
          </p:cNvSpPr>
          <p:nvPr/>
        </p:nvSpPr>
        <p:spPr>
          <a:xfrm>
            <a:off x="2431452" y="4625705"/>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(BCS, N.D.)</a:t>
            </a:r>
          </a:p>
        </p:txBody>
      </p:sp>
      <p:sp>
        <p:nvSpPr>
          <p:cNvPr id="6" name="Google Shape;535;p63">
            <a:extLst>
              <a:ext uri="{FF2B5EF4-FFF2-40B4-BE49-F238E27FC236}">
                <a16:creationId xmlns:a16="http://schemas.microsoft.com/office/drawing/2014/main" id="{3749F539-D576-F5FB-702B-7A698E084AA5}"/>
              </a:ext>
            </a:extLst>
          </p:cNvPr>
          <p:cNvSpPr txBox="1">
            <a:spLocks/>
          </p:cNvSpPr>
          <p:nvPr/>
        </p:nvSpPr>
        <p:spPr>
          <a:xfrm>
            <a:off x="5354115" y="4625705"/>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(GDPR, N.D.)</a:t>
            </a:r>
          </a:p>
        </p:txBody>
      </p:sp>
    </p:spTree>
    <p:custDataLst>
      <p:tags r:id="rId1"/>
    </p:custDataLst>
    <p:extLst>
      <p:ext uri="{BB962C8B-B14F-4D97-AF65-F5344CB8AC3E}">
        <p14:creationId xmlns:p14="http://schemas.microsoft.com/office/powerpoint/2010/main" val="2670420877"/>
      </p:ext>
    </p:extLst>
  </p:cSld>
  <p:clrMapOvr>
    <a:masterClrMapping/>
  </p:clrMapOvr>
  <mc:AlternateContent xmlns:mc="http://schemas.openxmlformats.org/markup-compatibility/2006" xmlns:p14="http://schemas.microsoft.com/office/powerpoint/2010/main">
    <mc:Choice Requires="p14">
      <p:transition spd="slow" p14:dur="2000" advTm="62106"/>
    </mc:Choice>
    <mc:Fallback xmlns="">
      <p:transition spd="slow" advTm="621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25"/>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2"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p:tgtEl>
                                          <p:spTgt spid="3"/>
                                        </p:tgtEl>
                                        <p:attrNameLst>
                                          <p:attrName>ppt_x</p:attrName>
                                        </p:attrNameLst>
                                      </p:cBhvr>
                                      <p:tavLst>
                                        <p:tav tm="0">
                                          <p:val>
                                            <p:strVal val="#ppt_x+1"/>
                                          </p:val>
                                        </p:tav>
                                        <p:tav tm="100000">
                                          <p:val>
                                            <p:strVal val="#ppt_x"/>
                                          </p:val>
                                        </p:tav>
                                      </p:tavLst>
                                    </p:anim>
                                  </p:childTnLst>
                                </p:cTn>
                              </p:par>
                              <p:par>
                                <p:cTn id="12" presetID="2" presetClass="entr" presetSubtype="2" fill="hold" nodeType="withEffect">
                                  <p:stCondLst>
                                    <p:cond delay="0"/>
                                  </p:stCondLst>
                                  <p:childTnLst>
                                    <p:set>
                                      <p:cBhvr>
                                        <p:cTn id="13" dur="1" fill="hold">
                                          <p:stCondLst>
                                            <p:cond delay="0"/>
                                          </p:stCondLst>
                                        </p:cTn>
                                        <p:tgtEl>
                                          <p:spTgt spid="22"/>
                                        </p:tgtEl>
                                        <p:attrNameLst>
                                          <p:attrName>style.visibility</p:attrName>
                                        </p:attrNameLst>
                                      </p:cBhvr>
                                      <p:to>
                                        <p:strVal val="visible"/>
                                      </p:to>
                                    </p:set>
                                    <p:anim calcmode="lin" valueType="num">
                                      <p:cBhvr additive="base">
                                        <p:cTn id="14" dur="500" fill="hold"/>
                                        <p:tgtEl>
                                          <p:spTgt spid="22"/>
                                        </p:tgtEl>
                                        <p:attrNameLst>
                                          <p:attrName>ppt_x</p:attrName>
                                        </p:attrNameLst>
                                      </p:cBhvr>
                                      <p:tavLst>
                                        <p:tav tm="0">
                                          <p:val>
                                            <p:strVal val="1+#ppt_w/2"/>
                                          </p:val>
                                        </p:tav>
                                        <p:tav tm="100000">
                                          <p:val>
                                            <p:strVal val="#ppt_x"/>
                                          </p:val>
                                        </p:tav>
                                      </p:tavLst>
                                    </p:anim>
                                    <p:anim calcmode="lin" valueType="num">
                                      <p:cBhvr additive="base">
                                        <p:cTn id="15" dur="50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2"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additive="base">
                                        <p:cTn id="20" dur="500"/>
                                        <p:tgtEl>
                                          <p:spTgt spid="2"/>
                                        </p:tgtEl>
                                        <p:attrNameLst>
                                          <p:attrName>ppt_x</p:attrName>
                                        </p:attrNameLst>
                                      </p:cBhvr>
                                      <p:tavLst>
                                        <p:tav tm="0">
                                          <p:val>
                                            <p:strVal val="#ppt_x+1"/>
                                          </p:val>
                                        </p:tav>
                                        <p:tav tm="100000">
                                          <p:val>
                                            <p:strVal val="#ppt_x"/>
                                          </p:val>
                                        </p:tav>
                                      </p:tavLst>
                                    </p:anim>
                                  </p:childTnLst>
                                </p:cTn>
                              </p:par>
                              <p:par>
                                <p:cTn id="21" presetID="2" presetClass="entr" presetSubtype="2" fill="hold" nodeType="withEffect">
                                  <p:stCondLst>
                                    <p:cond delay="0"/>
                                  </p:stCondLst>
                                  <p:childTnLst>
                                    <p:set>
                                      <p:cBhvr>
                                        <p:cTn id="22" dur="1" fill="hold">
                                          <p:stCondLst>
                                            <p:cond delay="0"/>
                                          </p:stCondLst>
                                        </p:cTn>
                                        <p:tgtEl>
                                          <p:spTgt spid="31"/>
                                        </p:tgtEl>
                                        <p:attrNameLst>
                                          <p:attrName>style.visibility</p:attrName>
                                        </p:attrNameLst>
                                      </p:cBhvr>
                                      <p:to>
                                        <p:strVal val="visible"/>
                                      </p:to>
                                    </p:set>
                                    <p:anim calcmode="lin" valueType="num">
                                      <p:cBhvr additive="base">
                                        <p:cTn id="23" dur="500" fill="hold"/>
                                        <p:tgtEl>
                                          <p:spTgt spid="31"/>
                                        </p:tgtEl>
                                        <p:attrNameLst>
                                          <p:attrName>ppt_x</p:attrName>
                                        </p:attrNameLst>
                                      </p:cBhvr>
                                      <p:tavLst>
                                        <p:tav tm="0">
                                          <p:val>
                                            <p:strVal val="1+#ppt_w/2"/>
                                          </p:val>
                                        </p:tav>
                                        <p:tav tm="100000">
                                          <p:val>
                                            <p:strVal val="#ppt_x"/>
                                          </p:val>
                                        </p:tav>
                                      </p:tavLst>
                                    </p:anim>
                                    <p:anim calcmode="lin" valueType="num">
                                      <p:cBhvr additive="base">
                                        <p:cTn id="24" dur="500" fill="hold"/>
                                        <p:tgtEl>
                                          <p:spTgt spid="31"/>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2" fill="hold" nodeType="clickEffect">
                                  <p:stCondLst>
                                    <p:cond delay="0"/>
                                  </p:stCondLst>
                                  <p:childTnLst>
                                    <p:set>
                                      <p:cBhvr>
                                        <p:cTn id="28" dur="1" fill="hold">
                                          <p:stCondLst>
                                            <p:cond delay="0"/>
                                          </p:stCondLst>
                                        </p:cTn>
                                        <p:tgtEl>
                                          <p:spTgt spid="4"/>
                                        </p:tgtEl>
                                        <p:attrNameLst>
                                          <p:attrName>style.visibility</p:attrName>
                                        </p:attrNameLst>
                                      </p:cBhvr>
                                      <p:to>
                                        <p:strVal val="visible"/>
                                      </p:to>
                                    </p:set>
                                    <p:anim calcmode="lin" valueType="num">
                                      <p:cBhvr additive="base">
                                        <p:cTn id="29" dur="500"/>
                                        <p:tgtEl>
                                          <p:spTgt spid="4"/>
                                        </p:tgtEl>
                                        <p:attrNameLst>
                                          <p:attrName>ppt_x</p:attrName>
                                        </p:attrNameLst>
                                      </p:cBhvr>
                                      <p:tavLst>
                                        <p:tav tm="0">
                                          <p:val>
                                            <p:strVal val="#ppt_x+1"/>
                                          </p:val>
                                        </p:tav>
                                        <p:tav tm="100000">
                                          <p:val>
                                            <p:strVal val="#ppt_x"/>
                                          </p:val>
                                        </p:tav>
                                      </p:tavLst>
                                    </p:anim>
                                  </p:childTnLst>
                                </p:cTn>
                              </p:par>
                              <p:par>
                                <p:cTn id="30" presetID="2" presetClass="entr" presetSubtype="2" fill="hold" nodeType="withEffect">
                                  <p:stCondLst>
                                    <p:cond delay="0"/>
                                  </p:stCondLst>
                                  <p:childTnLst>
                                    <p:set>
                                      <p:cBhvr>
                                        <p:cTn id="31" dur="1" fill="hold">
                                          <p:stCondLst>
                                            <p:cond delay="0"/>
                                          </p:stCondLst>
                                        </p:cTn>
                                        <p:tgtEl>
                                          <p:spTgt spid="28"/>
                                        </p:tgtEl>
                                        <p:attrNameLst>
                                          <p:attrName>style.visibility</p:attrName>
                                        </p:attrNameLst>
                                      </p:cBhvr>
                                      <p:to>
                                        <p:strVal val="visible"/>
                                      </p:to>
                                    </p:set>
                                    <p:anim calcmode="lin" valueType="num">
                                      <p:cBhvr additive="base">
                                        <p:cTn id="32" dur="500" fill="hold"/>
                                        <p:tgtEl>
                                          <p:spTgt spid="28"/>
                                        </p:tgtEl>
                                        <p:attrNameLst>
                                          <p:attrName>ppt_x</p:attrName>
                                        </p:attrNameLst>
                                      </p:cBhvr>
                                      <p:tavLst>
                                        <p:tav tm="0">
                                          <p:val>
                                            <p:strVal val="1+#ppt_w/2"/>
                                          </p:val>
                                        </p:tav>
                                        <p:tav tm="100000">
                                          <p:val>
                                            <p:strVal val="#ppt_x"/>
                                          </p:val>
                                        </p:tav>
                                      </p:tavLst>
                                    </p:anim>
                                    <p:anim calcmode="lin" valueType="num">
                                      <p:cBhvr additive="base">
                                        <p:cTn id="33" dur="500" fill="hold"/>
                                        <p:tgtEl>
                                          <p:spTgt spid="28"/>
                                        </p:tgtEl>
                                        <p:attrNameLst>
                                          <p:attrName>ppt_y</p:attrName>
                                        </p:attrNameLst>
                                      </p:cBhvr>
                                      <p:tavLst>
                                        <p:tav tm="0">
                                          <p:val>
                                            <p:strVal val="#ppt_y"/>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2" fill="hold" nodeType="clickEffect">
                                  <p:stCondLst>
                                    <p:cond delay="0"/>
                                  </p:stCondLst>
                                  <p:childTnLst>
                                    <p:set>
                                      <p:cBhvr>
                                        <p:cTn id="37" dur="1" fill="hold">
                                          <p:stCondLst>
                                            <p:cond delay="0"/>
                                          </p:stCondLst>
                                        </p:cTn>
                                        <p:tgtEl>
                                          <p:spTgt spid="18"/>
                                        </p:tgtEl>
                                        <p:attrNameLst>
                                          <p:attrName>style.visibility</p:attrName>
                                        </p:attrNameLst>
                                      </p:cBhvr>
                                      <p:to>
                                        <p:strVal val="visible"/>
                                      </p:to>
                                    </p:set>
                                    <p:anim calcmode="lin" valueType="num">
                                      <p:cBhvr additive="base">
                                        <p:cTn id="38" dur="500"/>
                                        <p:tgtEl>
                                          <p:spTgt spid="18"/>
                                        </p:tgtEl>
                                        <p:attrNameLst>
                                          <p:attrName>ppt_x</p:attrName>
                                        </p:attrNameLst>
                                      </p:cBhvr>
                                      <p:tavLst>
                                        <p:tav tm="0">
                                          <p:val>
                                            <p:strVal val="#ppt_x+1"/>
                                          </p:val>
                                        </p:tav>
                                        <p:tav tm="100000">
                                          <p:val>
                                            <p:strVal val="#ppt_x"/>
                                          </p:val>
                                        </p:tav>
                                      </p:tavLst>
                                    </p:anim>
                                  </p:childTnLst>
                                </p:cTn>
                              </p:par>
                              <p:par>
                                <p:cTn id="39" presetID="2" presetClass="entr" presetSubtype="2" fill="hold" nodeType="withEffect">
                                  <p:stCondLst>
                                    <p:cond delay="0"/>
                                  </p:stCondLst>
                                  <p:childTnLst>
                                    <p:set>
                                      <p:cBhvr>
                                        <p:cTn id="40" dur="1" fill="hold">
                                          <p:stCondLst>
                                            <p:cond delay="0"/>
                                          </p:stCondLst>
                                        </p:cTn>
                                        <p:tgtEl>
                                          <p:spTgt spid="39"/>
                                        </p:tgtEl>
                                        <p:attrNameLst>
                                          <p:attrName>style.visibility</p:attrName>
                                        </p:attrNameLst>
                                      </p:cBhvr>
                                      <p:to>
                                        <p:strVal val="visible"/>
                                      </p:to>
                                    </p:set>
                                    <p:anim calcmode="lin" valueType="num">
                                      <p:cBhvr additive="base">
                                        <p:cTn id="41" dur="500" fill="hold"/>
                                        <p:tgtEl>
                                          <p:spTgt spid="39"/>
                                        </p:tgtEl>
                                        <p:attrNameLst>
                                          <p:attrName>ppt_x</p:attrName>
                                        </p:attrNameLst>
                                      </p:cBhvr>
                                      <p:tavLst>
                                        <p:tav tm="0">
                                          <p:val>
                                            <p:strVal val="1+#ppt_w/2"/>
                                          </p:val>
                                        </p:tav>
                                        <p:tav tm="100000">
                                          <p:val>
                                            <p:strVal val="#ppt_x"/>
                                          </p:val>
                                        </p:tav>
                                      </p:tavLst>
                                    </p:anim>
                                    <p:anim calcmode="lin" valueType="num">
                                      <p:cBhvr additive="base">
                                        <p:cTn id="42" dur="500" fill="hold"/>
                                        <p:tgtEl>
                                          <p:spTgt spid="39"/>
                                        </p:tgtEl>
                                        <p:attrNameLst>
                                          <p:attrName>ppt_y</p:attrName>
                                        </p:attrNameLst>
                                      </p:cBhvr>
                                      <p:tavLst>
                                        <p:tav tm="0">
                                          <p:val>
                                            <p:strVal val="#ppt_y"/>
                                          </p:val>
                                        </p:tav>
                                        <p:tav tm="100000">
                                          <p:val>
                                            <p:strVal val="#ppt_y"/>
                                          </p:val>
                                        </p:tav>
                                      </p:tavLst>
                                    </p:anim>
                                  </p:childTnLst>
                                </p:cTn>
                              </p:par>
                              <p:par>
                                <p:cTn id="43" presetID="2" presetClass="entr" presetSubtype="1" fill="hold" grpId="0" nodeType="with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additive="base">
                                        <p:cTn id="45" dur="500" fill="hold"/>
                                        <p:tgtEl>
                                          <p:spTgt spid="5"/>
                                        </p:tgtEl>
                                        <p:attrNameLst>
                                          <p:attrName>ppt_x</p:attrName>
                                        </p:attrNameLst>
                                      </p:cBhvr>
                                      <p:tavLst>
                                        <p:tav tm="0">
                                          <p:val>
                                            <p:strVal val="#ppt_x"/>
                                          </p:val>
                                        </p:tav>
                                        <p:tav tm="100000">
                                          <p:val>
                                            <p:strVal val="#ppt_x"/>
                                          </p:val>
                                        </p:tav>
                                      </p:tavLst>
                                    </p:anim>
                                    <p:anim calcmode="lin" valueType="num">
                                      <p:cBhvr additive="base">
                                        <p:cTn id="46" dur="500" fill="hold"/>
                                        <p:tgtEl>
                                          <p:spTgt spid="5"/>
                                        </p:tgtEl>
                                        <p:attrNameLst>
                                          <p:attrName>ppt_y</p:attrName>
                                        </p:attrNameLst>
                                      </p:cBhvr>
                                      <p:tavLst>
                                        <p:tav tm="0">
                                          <p:val>
                                            <p:strVal val="0-#ppt_h/2"/>
                                          </p:val>
                                        </p:tav>
                                        <p:tav tm="100000">
                                          <p:val>
                                            <p:strVal val="#ppt_y"/>
                                          </p:val>
                                        </p:tav>
                                      </p:tavLst>
                                    </p:anim>
                                  </p:childTnLst>
                                </p:cTn>
                              </p:par>
                              <p:par>
                                <p:cTn id="47" presetID="2" presetClass="entr" presetSubtype="1" fill="hold" grpId="0" nodeType="with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additive="base">
                                        <p:cTn id="49" dur="500" fill="hold"/>
                                        <p:tgtEl>
                                          <p:spTgt spid="6"/>
                                        </p:tgtEl>
                                        <p:attrNameLst>
                                          <p:attrName>ppt_x</p:attrName>
                                        </p:attrNameLst>
                                      </p:cBhvr>
                                      <p:tavLst>
                                        <p:tav tm="0">
                                          <p:val>
                                            <p:strVal val="#ppt_x"/>
                                          </p:val>
                                        </p:tav>
                                        <p:tav tm="100000">
                                          <p:val>
                                            <p:strVal val="#ppt_x"/>
                                          </p:val>
                                        </p:tav>
                                      </p:tavLst>
                                    </p:anim>
                                    <p:anim calcmode="lin" valueType="num">
                                      <p:cBhvr additive="base">
                                        <p:cTn id="50" dur="500" fill="hold"/>
                                        <p:tgtEl>
                                          <p:spTgt spid="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1" fill="hold" display="0">
                  <p:stCondLst>
                    <p:cond delay="indefinite"/>
                  </p:stCondLst>
                  <p:endCondLst>
                    <p:cond evt="onStopAudio" delay="0">
                      <p:tgtEl>
                        <p:sldTgt/>
                      </p:tgtEl>
                    </p:cond>
                  </p:endCondLst>
                </p:cTn>
                <p:tgtEl>
                  <p:spTgt spid="525"/>
                </p:tgtEl>
              </p:cMediaNode>
            </p:audio>
          </p:childTnLst>
        </p:cTn>
      </p:par>
    </p:tnLst>
    <p:bldLst>
      <p:bldP spid="5" grpId="0"/>
      <p:bldP spid="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sp>
        <p:nvSpPr>
          <p:cNvPr id="1015" name="Google Shape;1015;p9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Risk Assessment</a:t>
            </a:r>
            <a:endParaRPr dirty="0"/>
          </a:p>
        </p:txBody>
      </p:sp>
      <p:graphicFrame>
        <p:nvGraphicFramePr>
          <p:cNvPr id="1016" name="Google Shape;1016;p93"/>
          <p:cNvGraphicFramePr/>
          <p:nvPr>
            <p:extLst>
              <p:ext uri="{D42A27DB-BD31-4B8C-83A1-F6EECF244321}">
                <p14:modId xmlns:p14="http://schemas.microsoft.com/office/powerpoint/2010/main" val="815620134"/>
              </p:ext>
            </p:extLst>
          </p:nvPr>
        </p:nvGraphicFramePr>
        <p:xfrm>
          <a:off x="1065058" y="1098537"/>
          <a:ext cx="7013834" cy="3435748"/>
        </p:xfrm>
        <a:graphic>
          <a:graphicData uri="http://schemas.openxmlformats.org/drawingml/2006/table">
            <a:tbl>
              <a:tblPr>
                <a:noFill/>
                <a:tableStyleId>{8A3A7106-A7BB-41C9-A942-983A907F8F44}</a:tableStyleId>
              </a:tblPr>
              <a:tblGrid>
                <a:gridCol w="296662">
                  <a:extLst>
                    <a:ext uri="{9D8B030D-6E8A-4147-A177-3AD203B41FA5}">
                      <a16:colId xmlns:a16="http://schemas.microsoft.com/office/drawing/2014/main" val="20000"/>
                    </a:ext>
                  </a:extLst>
                </a:gridCol>
                <a:gridCol w="1473488">
                  <a:extLst>
                    <a:ext uri="{9D8B030D-6E8A-4147-A177-3AD203B41FA5}">
                      <a16:colId xmlns:a16="http://schemas.microsoft.com/office/drawing/2014/main" val="20001"/>
                    </a:ext>
                  </a:extLst>
                </a:gridCol>
                <a:gridCol w="1267112">
                  <a:extLst>
                    <a:ext uri="{9D8B030D-6E8A-4147-A177-3AD203B41FA5}">
                      <a16:colId xmlns:a16="http://schemas.microsoft.com/office/drawing/2014/main" val="20002"/>
                    </a:ext>
                  </a:extLst>
                </a:gridCol>
                <a:gridCol w="1988286">
                  <a:extLst>
                    <a:ext uri="{9D8B030D-6E8A-4147-A177-3AD203B41FA5}">
                      <a16:colId xmlns:a16="http://schemas.microsoft.com/office/drawing/2014/main" val="388698657"/>
                    </a:ext>
                  </a:extLst>
                </a:gridCol>
                <a:gridCol w="1988286">
                  <a:extLst>
                    <a:ext uri="{9D8B030D-6E8A-4147-A177-3AD203B41FA5}">
                      <a16:colId xmlns:a16="http://schemas.microsoft.com/office/drawing/2014/main" val="20003"/>
                    </a:ext>
                  </a:extLst>
                </a:gridCol>
              </a:tblGrid>
              <a:tr h="692698">
                <a:tc>
                  <a:txBody>
                    <a:bodyPr/>
                    <a:lstStyle/>
                    <a:p>
                      <a:pPr marL="0" lvl="0" indent="0" algn="ctr" rtl="0">
                        <a:spcBef>
                          <a:spcPts val="0"/>
                        </a:spcBef>
                        <a:spcAft>
                          <a:spcPts val="0"/>
                        </a:spcAft>
                        <a:buNone/>
                      </a:pPr>
                      <a:endParaRPr sz="240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dk1"/>
                          </a:solidFill>
                          <a:latin typeface="Vidaloka"/>
                          <a:ea typeface="Vidaloka"/>
                          <a:cs typeface="Vidaloka"/>
                          <a:sym typeface="Vidaloka"/>
                        </a:rPr>
                        <a:t>Risk</a:t>
                      </a:r>
                      <a:endParaRPr sz="1400" dirty="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400" dirty="0">
                          <a:solidFill>
                            <a:schemeClr val="dk1"/>
                          </a:solidFill>
                          <a:latin typeface="Vidaloka"/>
                          <a:ea typeface="Vidaloka"/>
                          <a:cs typeface="Vidaloka"/>
                          <a:sym typeface="Vidaloka"/>
                        </a:rPr>
                        <a:t>DREAD Score</a:t>
                      </a:r>
                      <a:endParaRPr sz="1400" dirty="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400" dirty="0">
                          <a:solidFill>
                            <a:schemeClr val="dk1"/>
                          </a:solidFill>
                          <a:latin typeface="Vidaloka"/>
                          <a:ea typeface="Vidaloka"/>
                          <a:cs typeface="Vidaloka"/>
                          <a:sym typeface="Vidaloka"/>
                        </a:rPr>
                        <a:t>Impact</a:t>
                      </a:r>
                      <a:endParaRPr sz="1400" dirty="0">
                        <a:solidFill>
                          <a:schemeClr val="dk1"/>
                        </a:solidFill>
                        <a:latin typeface="Vidaloka"/>
                        <a:ea typeface="Vidaloka"/>
                        <a:cs typeface="Vidaloka"/>
                        <a:sym typeface="Vidaloka"/>
                      </a:endParaRPr>
                    </a:p>
                  </a:txBody>
                  <a:tcPr marL="91425" marR="91425" marT="91425" marB="91425">
                    <a:lnL w="28575" cap="flat" cmpd="sng" algn="ctr">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400" dirty="0">
                          <a:solidFill>
                            <a:schemeClr val="dk1"/>
                          </a:solidFill>
                          <a:latin typeface="Vidaloka"/>
                          <a:ea typeface="Vidaloka"/>
                          <a:cs typeface="Vidaloka"/>
                          <a:sym typeface="Vidaloka"/>
                        </a:rPr>
                        <a:t>Mitigation</a:t>
                      </a:r>
                    </a:p>
                    <a:p>
                      <a:pPr marL="0" lvl="0" indent="0" algn="ctr" rtl="0">
                        <a:spcBef>
                          <a:spcPts val="0"/>
                        </a:spcBef>
                        <a:spcAft>
                          <a:spcPts val="0"/>
                        </a:spcAft>
                        <a:buClr>
                          <a:schemeClr val="dk1"/>
                        </a:buClr>
                        <a:buSzPts val="1100"/>
                        <a:buFont typeface="Arial"/>
                        <a:buNone/>
                      </a:pPr>
                      <a:endParaRPr sz="1400" dirty="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ctr" rtl="0">
                        <a:spcBef>
                          <a:spcPts val="0"/>
                        </a:spcBef>
                        <a:spcAft>
                          <a:spcPts val="0"/>
                        </a:spcAft>
                        <a:buNone/>
                      </a:pPr>
                      <a:endParaRPr sz="2400" dirty="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Multipath Interference</a:t>
                      </a:r>
                    </a:p>
                    <a:p>
                      <a:pPr marL="0" lvl="0" indent="0" algn="ctr" rtl="0">
                        <a:spcBef>
                          <a:spcPts val="0"/>
                        </a:spcBef>
                        <a:spcAft>
                          <a:spcPts val="0"/>
                        </a:spcAft>
                        <a:buNone/>
                      </a:pPr>
                      <a:r>
                        <a:rPr lang="en-US" sz="700" dirty="0">
                          <a:solidFill>
                            <a:schemeClr val="tx2">
                              <a:lumMod val="50000"/>
                            </a:schemeClr>
                          </a:solidFill>
                          <a:latin typeface="Vidaloka"/>
                          <a:ea typeface="Vidaloka"/>
                          <a:cs typeface="Vidaloka"/>
                          <a:sym typeface="Vidaloka"/>
                        </a:rPr>
                        <a:t>(Huang et al., 2022)</a:t>
                      </a:r>
                      <a:endParaRPr sz="700" dirty="0">
                        <a:solidFill>
                          <a:schemeClr val="tx2">
                            <a:lumMod val="50000"/>
                          </a:schemeClr>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15</a:t>
                      </a:r>
                    </a:p>
                    <a:p>
                      <a:pPr marL="0" lvl="0" indent="0" algn="ctr" rtl="0">
                        <a:spcBef>
                          <a:spcPts val="0"/>
                        </a:spcBef>
                        <a:spcAft>
                          <a:spcPts val="0"/>
                        </a:spcAft>
                        <a:buNone/>
                      </a:pPr>
                      <a:r>
                        <a:rPr lang="en-US" sz="600" dirty="0">
                          <a:solidFill>
                            <a:schemeClr val="bg1">
                              <a:lumMod val="50000"/>
                            </a:schemeClr>
                          </a:solidFill>
                          <a:latin typeface="Vidaloka"/>
                          <a:ea typeface="Vidaloka"/>
                          <a:cs typeface="Vidaloka"/>
                          <a:sym typeface="Vidaloka"/>
                        </a:rPr>
                        <a:t>(3+4+2+3+3)</a:t>
                      </a:r>
                      <a:endParaRPr sz="600" dirty="0">
                        <a:solidFill>
                          <a:schemeClr val="bg1">
                            <a:lumMod val="50000"/>
                          </a:schemeClr>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Estimation Errors</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Advanced Signal Processing / Antennas</a:t>
                      </a:r>
                      <a:endParaRPr sz="1000" dirty="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ctr" rtl="0">
                        <a:spcBef>
                          <a:spcPts val="0"/>
                        </a:spcBef>
                        <a:spcAft>
                          <a:spcPts val="0"/>
                        </a:spcAft>
                        <a:buNone/>
                      </a:pPr>
                      <a:endParaRPr sz="2400" dirty="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Atmospheric Effects</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700" dirty="0">
                          <a:solidFill>
                            <a:schemeClr val="tx2">
                              <a:lumMod val="50000"/>
                            </a:schemeClr>
                          </a:solidFill>
                          <a:latin typeface="Vidaloka"/>
                          <a:ea typeface="Vidaloka"/>
                          <a:cs typeface="Vidaloka"/>
                          <a:sym typeface="Vidaloka"/>
                        </a:rPr>
                        <a:t>(</a:t>
                      </a:r>
                      <a:r>
                        <a:rPr lang="en-US" sz="700" dirty="0" err="1">
                          <a:solidFill>
                            <a:schemeClr val="tx2">
                              <a:lumMod val="50000"/>
                            </a:schemeClr>
                          </a:solidFill>
                          <a:latin typeface="Vidaloka"/>
                          <a:ea typeface="Vidaloka"/>
                          <a:cs typeface="Vidaloka"/>
                          <a:sym typeface="Vidaloka"/>
                        </a:rPr>
                        <a:t>Latip</a:t>
                      </a:r>
                      <a:r>
                        <a:rPr lang="en-US" sz="700" dirty="0">
                          <a:solidFill>
                            <a:schemeClr val="tx2">
                              <a:lumMod val="50000"/>
                            </a:schemeClr>
                          </a:solidFill>
                          <a:latin typeface="Vidaloka"/>
                          <a:ea typeface="Vidaloka"/>
                          <a:cs typeface="Vidaloka"/>
                          <a:sym typeface="Vidaloka"/>
                        </a:rPr>
                        <a:t>  et al., 2022)</a:t>
                      </a: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15</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600" dirty="0">
                          <a:solidFill>
                            <a:schemeClr val="bg1">
                              <a:lumMod val="50000"/>
                            </a:schemeClr>
                          </a:solidFill>
                          <a:latin typeface="Vidaloka"/>
                          <a:ea typeface="Vidaloka"/>
                          <a:cs typeface="Vidaloka"/>
                          <a:sym typeface="Vidaloka"/>
                        </a:rPr>
                        <a:t>(3+4+2+3+3)</a:t>
                      </a: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Inaccurate Detection</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Dual-Frequency GPS</a:t>
                      </a:r>
                      <a:endParaRPr sz="1000" dirty="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ctr" rtl="0">
                        <a:spcBef>
                          <a:spcPts val="0"/>
                        </a:spcBef>
                        <a:spcAft>
                          <a:spcPts val="0"/>
                        </a:spcAft>
                        <a:buNone/>
                      </a:pPr>
                      <a:endParaRPr sz="2400" dirty="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Receiver Noise</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700" dirty="0">
                          <a:solidFill>
                            <a:schemeClr val="tx2">
                              <a:lumMod val="50000"/>
                            </a:schemeClr>
                          </a:solidFill>
                          <a:latin typeface="Vidaloka"/>
                          <a:ea typeface="Vidaloka"/>
                          <a:cs typeface="Vidaloka"/>
                          <a:sym typeface="Vidaloka"/>
                        </a:rPr>
                        <a:t>(Hrbek et al., 2020)</a:t>
                      </a: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16</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600" dirty="0">
                          <a:solidFill>
                            <a:schemeClr val="bg1">
                              <a:lumMod val="50000"/>
                            </a:schemeClr>
                          </a:solidFill>
                          <a:latin typeface="Vidaloka"/>
                          <a:ea typeface="Vidaloka"/>
                          <a:cs typeface="Vidaloka"/>
                          <a:sym typeface="Vidaloka"/>
                        </a:rPr>
                        <a:t>(3+4+3+3+3)</a:t>
                      </a: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Inaccurate Vertical Measurements</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High-Quality Hardware</a:t>
                      </a:r>
                      <a:endParaRPr sz="1000" dirty="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296314">
                <a:tc>
                  <a:txBody>
                    <a:bodyPr/>
                    <a:lstStyle/>
                    <a:p>
                      <a:pPr marL="0" lvl="0" indent="0" algn="ctr" rtl="0">
                        <a:spcBef>
                          <a:spcPts val="0"/>
                        </a:spcBef>
                        <a:spcAft>
                          <a:spcPts val="0"/>
                        </a:spcAft>
                        <a:buNone/>
                      </a:pPr>
                      <a:endParaRPr sz="2400" dirty="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lgn="ctr">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Satellite Geometry</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700" dirty="0">
                          <a:solidFill>
                            <a:schemeClr val="tx2">
                              <a:lumMod val="50000"/>
                            </a:schemeClr>
                          </a:solidFill>
                          <a:latin typeface="Vidaloka"/>
                          <a:ea typeface="Vidaloka"/>
                          <a:cs typeface="Vidaloka"/>
                          <a:sym typeface="Vidaloka"/>
                        </a:rPr>
                        <a:t>(</a:t>
                      </a:r>
                      <a:r>
                        <a:rPr lang="en-US" sz="700" dirty="0" err="1">
                          <a:solidFill>
                            <a:schemeClr val="tx2">
                              <a:lumMod val="50000"/>
                            </a:schemeClr>
                          </a:solidFill>
                          <a:latin typeface="Vidaloka"/>
                          <a:ea typeface="Vidaloka"/>
                          <a:cs typeface="Vidaloka"/>
                          <a:sym typeface="Vidaloka"/>
                        </a:rPr>
                        <a:t>Heublein</a:t>
                      </a:r>
                      <a:r>
                        <a:rPr lang="en-US" sz="700" dirty="0">
                          <a:solidFill>
                            <a:schemeClr val="tx2">
                              <a:lumMod val="50000"/>
                            </a:schemeClr>
                          </a:solidFill>
                          <a:latin typeface="Vidaloka"/>
                          <a:ea typeface="Vidaloka"/>
                          <a:cs typeface="Vidaloka"/>
                          <a:sym typeface="Vidaloka"/>
                        </a:rPr>
                        <a:t> et al., 2020)</a:t>
                      </a: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14</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600" dirty="0">
                          <a:solidFill>
                            <a:schemeClr val="bg1">
                              <a:lumMod val="50000"/>
                            </a:schemeClr>
                          </a:solidFill>
                          <a:latin typeface="Vidaloka"/>
                          <a:ea typeface="Vidaloka"/>
                          <a:cs typeface="Vidaloka"/>
                          <a:sym typeface="Vidaloka"/>
                        </a:rPr>
                        <a:t>(3+3+2+4+2)</a:t>
                      </a: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Poor Vertical Precision</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Multiple Satellites</a:t>
                      </a:r>
                      <a:endParaRPr sz="1000" dirty="0">
                        <a:solidFill>
                          <a:schemeClr val="dk1"/>
                        </a:solidFill>
                        <a:latin typeface="Vidaloka"/>
                        <a:ea typeface="Vidaloka"/>
                        <a:cs typeface="Vidaloka"/>
                        <a:sym typeface="Vidaloka"/>
                      </a:endParaRPr>
                    </a:p>
                  </a:txBody>
                  <a:tcPr marL="91425" marR="91425" marT="91425" marB="91425">
                    <a:lnL w="28575" cap="flat" cmpd="sng">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ctr" rtl="0">
                        <a:spcBef>
                          <a:spcPts val="0"/>
                        </a:spcBef>
                        <a:spcAft>
                          <a:spcPts val="0"/>
                        </a:spcAft>
                        <a:buNone/>
                      </a:pPr>
                      <a:endParaRPr sz="2400" dirty="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lgn="ctr">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Signal Blockage</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700" dirty="0">
                          <a:solidFill>
                            <a:schemeClr val="tx2">
                              <a:lumMod val="50000"/>
                            </a:schemeClr>
                          </a:solidFill>
                          <a:latin typeface="Vidaloka"/>
                          <a:ea typeface="Vidaloka"/>
                          <a:cs typeface="Vidaloka"/>
                          <a:sym typeface="Vidaloka"/>
                        </a:rPr>
                        <a:t>(</a:t>
                      </a:r>
                      <a:r>
                        <a:rPr lang="en-US" sz="700" dirty="0" err="1">
                          <a:solidFill>
                            <a:schemeClr val="tx2">
                              <a:lumMod val="50000"/>
                            </a:schemeClr>
                          </a:solidFill>
                          <a:latin typeface="Vidaloka"/>
                          <a:ea typeface="Vidaloka"/>
                          <a:cs typeface="Vidaloka"/>
                          <a:sym typeface="Vidaloka"/>
                        </a:rPr>
                        <a:t>Hirota</a:t>
                      </a:r>
                      <a:r>
                        <a:rPr lang="en-US" sz="700" dirty="0">
                          <a:solidFill>
                            <a:schemeClr val="tx2">
                              <a:lumMod val="50000"/>
                            </a:schemeClr>
                          </a:solidFill>
                          <a:latin typeface="Vidaloka"/>
                          <a:ea typeface="Vidaloka"/>
                          <a:cs typeface="Vidaloka"/>
                          <a:sym typeface="Vidaloka"/>
                        </a:rPr>
                        <a:t> et al., 2023)</a:t>
                      </a: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14</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600" dirty="0">
                          <a:solidFill>
                            <a:schemeClr val="bg1">
                              <a:lumMod val="50000"/>
                            </a:schemeClr>
                          </a:solidFill>
                          <a:latin typeface="Vidaloka"/>
                          <a:ea typeface="Vidaloka"/>
                          <a:cs typeface="Vidaloka"/>
                          <a:sym typeface="Vidaloka"/>
                        </a:rPr>
                        <a:t>(3+3+2+3+3)</a:t>
                      </a: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Inaccurate Vertical Data</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Integrate Auxiliary Sensors</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extLst>
                  <a:ext uri="{0D108BD9-81ED-4DB2-BD59-A6C34878D82A}">
                    <a16:rowId xmlns:a16="http://schemas.microsoft.com/office/drawing/2014/main" val="4082526029"/>
                  </a:ext>
                </a:extLst>
              </a:tr>
            </a:tbl>
          </a:graphicData>
        </a:graphic>
      </p:graphicFrame>
      <p:pic>
        <p:nvPicPr>
          <p:cNvPr id="963" name="Audio 962">
            <a:hlinkClick r:id="" action="ppaction://media"/>
            <a:extLst>
              <a:ext uri="{FF2B5EF4-FFF2-40B4-BE49-F238E27FC236}">
                <a16:creationId xmlns:a16="http://schemas.microsoft.com/office/drawing/2014/main" id="{AB6E9AA1-692F-BAC3-3E0E-722D4A6A8870}"/>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1133798654"/>
      </p:ext>
    </p:extLst>
  </p:cSld>
  <p:clrMapOvr>
    <a:masterClrMapping/>
  </p:clrMapOvr>
  <mc:AlternateContent xmlns:mc="http://schemas.openxmlformats.org/markup-compatibility/2006" xmlns:p14="http://schemas.microsoft.com/office/powerpoint/2010/main">
    <mc:Choice Requires="p14">
      <p:transition spd="slow" p14:dur="2000" advTm="82761"/>
    </mc:Choice>
    <mc:Fallback xmlns="">
      <p:transition spd="slow" advTm="827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63"/>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1016"/>
                                        </p:tgtEl>
                                        <p:attrNameLst>
                                          <p:attrName>style.visibility</p:attrName>
                                        </p:attrNameLst>
                                      </p:cBhvr>
                                      <p:to>
                                        <p:strVal val="visible"/>
                                      </p:to>
                                    </p:set>
                                    <p:animEffect transition="in" filter="dissolve">
                                      <p:cBhvr>
                                        <p:cTn id="11" dur="500"/>
                                        <p:tgtEl>
                                          <p:spTgt spid="101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96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10"/>
        <p:cNvGrpSpPr/>
        <p:nvPr/>
      </p:nvGrpSpPr>
      <p:grpSpPr>
        <a:xfrm>
          <a:off x="0" y="0"/>
          <a:ext cx="0" cy="0"/>
          <a:chOff x="0" y="0"/>
          <a:chExt cx="0" cy="0"/>
        </a:xfrm>
      </p:grpSpPr>
      <p:sp>
        <p:nvSpPr>
          <p:cNvPr id="511" name="Google Shape;511;p62"/>
          <p:cNvSpPr txBox="1">
            <a:spLocks noGrp="1"/>
          </p:cNvSpPr>
          <p:nvPr>
            <p:ph type="title"/>
          </p:nvPr>
        </p:nvSpPr>
        <p:spPr>
          <a:xfrm>
            <a:off x="597425" y="2580943"/>
            <a:ext cx="258155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000" dirty="0"/>
              <a:t>Artefact</a:t>
            </a:r>
            <a:endParaRPr sz="2000" dirty="0"/>
          </a:p>
        </p:txBody>
      </p:sp>
      <p:sp>
        <p:nvSpPr>
          <p:cNvPr id="514" name="Google Shape;514;p62"/>
          <p:cNvSpPr txBox="1">
            <a:spLocks noGrp="1"/>
          </p:cNvSpPr>
          <p:nvPr>
            <p:ph type="title" idx="4"/>
          </p:nvPr>
        </p:nvSpPr>
        <p:spPr>
          <a:xfrm>
            <a:off x="4166400" y="1999050"/>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08</a:t>
            </a:r>
            <a:endParaRPr dirty="0"/>
          </a:p>
        </p:txBody>
      </p:sp>
      <p:sp>
        <p:nvSpPr>
          <p:cNvPr id="516" name="Google Shape;516;p62"/>
          <p:cNvSpPr txBox="1">
            <a:spLocks noGrp="1"/>
          </p:cNvSpPr>
          <p:nvPr>
            <p:ph type="title" idx="2"/>
          </p:nvPr>
        </p:nvSpPr>
        <p:spPr>
          <a:xfrm>
            <a:off x="1482600" y="1999050"/>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07</a:t>
            </a:r>
            <a:endParaRPr dirty="0"/>
          </a:p>
        </p:txBody>
      </p:sp>
      <p:sp>
        <p:nvSpPr>
          <p:cNvPr id="517" name="Google Shape;517;p62"/>
          <p:cNvSpPr txBox="1">
            <a:spLocks noGrp="1"/>
          </p:cNvSpPr>
          <p:nvPr>
            <p:ph type="title" idx="3"/>
          </p:nvPr>
        </p:nvSpPr>
        <p:spPr>
          <a:xfrm>
            <a:off x="3230100" y="2584525"/>
            <a:ext cx="26838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000" dirty="0"/>
              <a:t>Proposed Activities</a:t>
            </a:r>
            <a:endParaRPr sz="2000" dirty="0"/>
          </a:p>
        </p:txBody>
      </p:sp>
      <p:sp>
        <p:nvSpPr>
          <p:cNvPr id="519" name="Google Shape;519;p62"/>
          <p:cNvSpPr txBox="1">
            <a:spLocks noGrp="1"/>
          </p:cNvSpPr>
          <p:nvPr>
            <p:ph type="title" idx="6"/>
          </p:nvPr>
        </p:nvSpPr>
        <p:spPr>
          <a:xfrm>
            <a:off x="5965025" y="2582009"/>
            <a:ext cx="258155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000" dirty="0"/>
              <a:t>Timeline</a:t>
            </a:r>
            <a:endParaRPr sz="2000" dirty="0"/>
          </a:p>
        </p:txBody>
      </p:sp>
      <p:sp>
        <p:nvSpPr>
          <p:cNvPr id="520" name="Google Shape;520;p62"/>
          <p:cNvSpPr txBox="1">
            <a:spLocks noGrp="1"/>
          </p:cNvSpPr>
          <p:nvPr>
            <p:ph type="title" idx="7"/>
          </p:nvPr>
        </p:nvSpPr>
        <p:spPr>
          <a:xfrm>
            <a:off x="6850200" y="1999050"/>
            <a:ext cx="811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09</a:t>
            </a:r>
            <a:endParaRPr dirty="0"/>
          </a:p>
        </p:txBody>
      </p:sp>
      <p:sp>
        <p:nvSpPr>
          <p:cNvPr id="529" name="Google Shape;529;p62"/>
          <p:cNvSpPr txBox="1">
            <a:spLocks noGrp="1"/>
          </p:cNvSpPr>
          <p:nvPr>
            <p:ph type="title" idx="21"/>
          </p:nvPr>
        </p:nvSpPr>
        <p:spPr>
          <a:xfrm>
            <a:off x="2332400" y="445025"/>
            <a:ext cx="44793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pic>
        <p:nvPicPr>
          <p:cNvPr id="12" name="Audio 11">
            <a:hlinkClick r:id="" action="ppaction://media"/>
            <a:extLst>
              <a:ext uri="{FF2B5EF4-FFF2-40B4-BE49-F238E27FC236}">
                <a16:creationId xmlns:a16="http://schemas.microsoft.com/office/drawing/2014/main" id="{CCB47D97-4B43-E13F-C675-80331AF61304}"/>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4247738528"/>
      </p:ext>
    </p:extLst>
  </p:cSld>
  <p:clrMapOvr>
    <a:masterClrMapping/>
  </p:clrMapOvr>
  <mc:AlternateContent xmlns:mc="http://schemas.openxmlformats.org/markup-compatibility/2006" xmlns:p14="http://schemas.microsoft.com/office/powerpoint/2010/main">
    <mc:Choice Requires="p14">
      <p:transition spd="slow" p14:dur="2000" advTm="17847"/>
    </mc:Choice>
    <mc:Fallback xmlns="">
      <p:transition spd="slow" advTm="17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511"/>
                                        </p:tgtEl>
                                        <p:attrNameLst>
                                          <p:attrName>style.visibility</p:attrName>
                                        </p:attrNameLst>
                                      </p:cBhvr>
                                      <p:to>
                                        <p:strVal val="visible"/>
                                      </p:to>
                                    </p:set>
                                    <p:anim calcmode="lin" valueType="num">
                                      <p:cBhvr additive="base">
                                        <p:cTn id="11" dur="500" fill="hold"/>
                                        <p:tgtEl>
                                          <p:spTgt spid="511"/>
                                        </p:tgtEl>
                                        <p:attrNameLst>
                                          <p:attrName>ppt_x</p:attrName>
                                        </p:attrNameLst>
                                      </p:cBhvr>
                                      <p:tavLst>
                                        <p:tav tm="0">
                                          <p:val>
                                            <p:strVal val="#ppt_x"/>
                                          </p:val>
                                        </p:tav>
                                        <p:tav tm="100000">
                                          <p:val>
                                            <p:strVal val="#ppt_x"/>
                                          </p:val>
                                        </p:tav>
                                      </p:tavLst>
                                    </p:anim>
                                    <p:anim calcmode="lin" valueType="num">
                                      <p:cBhvr additive="base">
                                        <p:cTn id="12" dur="500" fill="hold"/>
                                        <p:tgtEl>
                                          <p:spTgt spid="511"/>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516"/>
                                        </p:tgtEl>
                                        <p:attrNameLst>
                                          <p:attrName>style.visibility</p:attrName>
                                        </p:attrNameLst>
                                      </p:cBhvr>
                                      <p:to>
                                        <p:strVal val="visible"/>
                                      </p:to>
                                    </p:set>
                                    <p:anim calcmode="lin" valueType="num">
                                      <p:cBhvr additive="base">
                                        <p:cTn id="15" dur="500" fill="hold"/>
                                        <p:tgtEl>
                                          <p:spTgt spid="516"/>
                                        </p:tgtEl>
                                        <p:attrNameLst>
                                          <p:attrName>ppt_x</p:attrName>
                                        </p:attrNameLst>
                                      </p:cBhvr>
                                      <p:tavLst>
                                        <p:tav tm="0">
                                          <p:val>
                                            <p:strVal val="#ppt_x"/>
                                          </p:val>
                                        </p:tav>
                                        <p:tav tm="100000">
                                          <p:val>
                                            <p:strVal val="#ppt_x"/>
                                          </p:val>
                                        </p:tav>
                                      </p:tavLst>
                                    </p:anim>
                                    <p:anim calcmode="lin" valueType="num">
                                      <p:cBhvr additive="base">
                                        <p:cTn id="16" dur="500" fill="hold"/>
                                        <p:tgtEl>
                                          <p:spTgt spid="51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514"/>
                                        </p:tgtEl>
                                        <p:attrNameLst>
                                          <p:attrName>style.visibility</p:attrName>
                                        </p:attrNameLst>
                                      </p:cBhvr>
                                      <p:to>
                                        <p:strVal val="visible"/>
                                      </p:to>
                                    </p:set>
                                    <p:anim calcmode="lin" valueType="num">
                                      <p:cBhvr additive="base">
                                        <p:cTn id="21" dur="500" fill="hold"/>
                                        <p:tgtEl>
                                          <p:spTgt spid="514"/>
                                        </p:tgtEl>
                                        <p:attrNameLst>
                                          <p:attrName>ppt_x</p:attrName>
                                        </p:attrNameLst>
                                      </p:cBhvr>
                                      <p:tavLst>
                                        <p:tav tm="0">
                                          <p:val>
                                            <p:strVal val="#ppt_x"/>
                                          </p:val>
                                        </p:tav>
                                        <p:tav tm="100000">
                                          <p:val>
                                            <p:strVal val="#ppt_x"/>
                                          </p:val>
                                        </p:tav>
                                      </p:tavLst>
                                    </p:anim>
                                    <p:anim calcmode="lin" valueType="num">
                                      <p:cBhvr additive="base">
                                        <p:cTn id="22" dur="500" fill="hold"/>
                                        <p:tgtEl>
                                          <p:spTgt spid="514"/>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517"/>
                                        </p:tgtEl>
                                        <p:attrNameLst>
                                          <p:attrName>style.visibility</p:attrName>
                                        </p:attrNameLst>
                                      </p:cBhvr>
                                      <p:to>
                                        <p:strVal val="visible"/>
                                      </p:to>
                                    </p:set>
                                    <p:anim calcmode="lin" valueType="num">
                                      <p:cBhvr additive="base">
                                        <p:cTn id="25" dur="500" fill="hold"/>
                                        <p:tgtEl>
                                          <p:spTgt spid="517"/>
                                        </p:tgtEl>
                                        <p:attrNameLst>
                                          <p:attrName>ppt_x</p:attrName>
                                        </p:attrNameLst>
                                      </p:cBhvr>
                                      <p:tavLst>
                                        <p:tav tm="0">
                                          <p:val>
                                            <p:strVal val="#ppt_x"/>
                                          </p:val>
                                        </p:tav>
                                        <p:tav tm="100000">
                                          <p:val>
                                            <p:strVal val="#ppt_x"/>
                                          </p:val>
                                        </p:tav>
                                      </p:tavLst>
                                    </p:anim>
                                    <p:anim calcmode="lin" valueType="num">
                                      <p:cBhvr additive="base">
                                        <p:cTn id="26" dur="500" fill="hold"/>
                                        <p:tgtEl>
                                          <p:spTgt spid="51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2" presetClass="entr" presetSubtype="4" fill="hold" grpId="0" nodeType="clickEffect">
                                  <p:stCondLst>
                                    <p:cond delay="0"/>
                                  </p:stCondLst>
                                  <p:childTnLst>
                                    <p:set>
                                      <p:cBhvr>
                                        <p:cTn id="30" dur="1" fill="hold">
                                          <p:stCondLst>
                                            <p:cond delay="0"/>
                                          </p:stCondLst>
                                        </p:cTn>
                                        <p:tgtEl>
                                          <p:spTgt spid="520"/>
                                        </p:tgtEl>
                                        <p:attrNameLst>
                                          <p:attrName>style.visibility</p:attrName>
                                        </p:attrNameLst>
                                      </p:cBhvr>
                                      <p:to>
                                        <p:strVal val="visible"/>
                                      </p:to>
                                    </p:set>
                                    <p:anim calcmode="lin" valueType="num">
                                      <p:cBhvr additive="base">
                                        <p:cTn id="31" dur="500"/>
                                        <p:tgtEl>
                                          <p:spTgt spid="520"/>
                                        </p:tgtEl>
                                        <p:attrNameLst>
                                          <p:attrName>ppt_y</p:attrName>
                                        </p:attrNameLst>
                                      </p:cBhvr>
                                      <p:tavLst>
                                        <p:tav tm="0">
                                          <p:val>
                                            <p:strVal val="#ppt_y+#ppt_h*1.125000"/>
                                          </p:val>
                                        </p:tav>
                                        <p:tav tm="100000">
                                          <p:val>
                                            <p:strVal val="#ppt_y"/>
                                          </p:val>
                                        </p:tav>
                                      </p:tavLst>
                                    </p:anim>
                                    <p:animEffect transition="in" filter="wipe(up)">
                                      <p:cBhvr>
                                        <p:cTn id="32" dur="500"/>
                                        <p:tgtEl>
                                          <p:spTgt spid="520"/>
                                        </p:tgtEl>
                                      </p:cBhvr>
                                    </p:animEffect>
                                  </p:childTnLst>
                                </p:cTn>
                              </p:par>
                              <p:par>
                                <p:cTn id="33" presetID="12" presetClass="entr" presetSubtype="4" fill="hold" grpId="0" nodeType="withEffect">
                                  <p:stCondLst>
                                    <p:cond delay="0"/>
                                  </p:stCondLst>
                                  <p:childTnLst>
                                    <p:set>
                                      <p:cBhvr>
                                        <p:cTn id="34" dur="1" fill="hold">
                                          <p:stCondLst>
                                            <p:cond delay="0"/>
                                          </p:stCondLst>
                                        </p:cTn>
                                        <p:tgtEl>
                                          <p:spTgt spid="519"/>
                                        </p:tgtEl>
                                        <p:attrNameLst>
                                          <p:attrName>style.visibility</p:attrName>
                                        </p:attrNameLst>
                                      </p:cBhvr>
                                      <p:to>
                                        <p:strVal val="visible"/>
                                      </p:to>
                                    </p:set>
                                    <p:anim calcmode="lin" valueType="num">
                                      <p:cBhvr additive="base">
                                        <p:cTn id="35" dur="500"/>
                                        <p:tgtEl>
                                          <p:spTgt spid="519"/>
                                        </p:tgtEl>
                                        <p:attrNameLst>
                                          <p:attrName>ppt_y</p:attrName>
                                        </p:attrNameLst>
                                      </p:cBhvr>
                                      <p:tavLst>
                                        <p:tav tm="0">
                                          <p:val>
                                            <p:strVal val="#ppt_y+#ppt_h*1.125000"/>
                                          </p:val>
                                        </p:tav>
                                        <p:tav tm="100000">
                                          <p:val>
                                            <p:strVal val="#ppt_y"/>
                                          </p:val>
                                        </p:tav>
                                      </p:tavLst>
                                    </p:anim>
                                    <p:animEffect transition="in" filter="wipe(up)">
                                      <p:cBhvr>
                                        <p:cTn id="36" dur="500"/>
                                        <p:tgtEl>
                                          <p:spTgt spid="51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7" fill="hold" display="0">
                  <p:stCondLst>
                    <p:cond delay="indefinite"/>
                  </p:stCondLst>
                  <p:endCondLst>
                    <p:cond evt="onStopAudio" delay="0">
                      <p:tgtEl>
                        <p:sldTgt/>
                      </p:tgtEl>
                    </p:cond>
                  </p:endCondLst>
                </p:cTn>
                <p:tgtEl>
                  <p:spTgt spid="12"/>
                </p:tgtEl>
              </p:cMediaNode>
            </p:audio>
          </p:childTnLst>
        </p:cTn>
      </p:par>
    </p:tnLst>
    <p:bldLst>
      <p:bldP spid="519" grpId="0"/>
      <p:bldP spid="520"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14"/>
        <p:cNvGrpSpPr/>
        <p:nvPr/>
      </p:nvGrpSpPr>
      <p:grpSpPr>
        <a:xfrm>
          <a:off x="0" y="0"/>
          <a:ext cx="0" cy="0"/>
          <a:chOff x="0" y="0"/>
          <a:chExt cx="0" cy="0"/>
        </a:xfrm>
      </p:grpSpPr>
      <p:sp>
        <p:nvSpPr>
          <p:cNvPr id="1015" name="Google Shape;1015;p9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Risk Assessment</a:t>
            </a:r>
            <a:endParaRPr dirty="0"/>
          </a:p>
        </p:txBody>
      </p:sp>
      <p:graphicFrame>
        <p:nvGraphicFramePr>
          <p:cNvPr id="1016" name="Google Shape;1016;p93"/>
          <p:cNvGraphicFramePr/>
          <p:nvPr>
            <p:extLst>
              <p:ext uri="{D42A27DB-BD31-4B8C-83A1-F6EECF244321}">
                <p14:modId xmlns:p14="http://schemas.microsoft.com/office/powerpoint/2010/main" val="590500055"/>
              </p:ext>
            </p:extLst>
          </p:nvPr>
        </p:nvGraphicFramePr>
        <p:xfrm>
          <a:off x="730797" y="1305667"/>
          <a:ext cx="7682356" cy="2978578"/>
        </p:xfrm>
        <a:graphic>
          <a:graphicData uri="http://schemas.openxmlformats.org/drawingml/2006/table">
            <a:tbl>
              <a:tblPr>
                <a:noFill/>
                <a:tableStyleId>{8A3A7106-A7BB-41C9-A942-983A907F8F44}</a:tableStyleId>
              </a:tblPr>
              <a:tblGrid>
                <a:gridCol w="296662">
                  <a:extLst>
                    <a:ext uri="{9D8B030D-6E8A-4147-A177-3AD203B41FA5}">
                      <a16:colId xmlns:a16="http://schemas.microsoft.com/office/drawing/2014/main" val="20000"/>
                    </a:ext>
                  </a:extLst>
                </a:gridCol>
                <a:gridCol w="2016413">
                  <a:extLst>
                    <a:ext uri="{9D8B030D-6E8A-4147-A177-3AD203B41FA5}">
                      <a16:colId xmlns:a16="http://schemas.microsoft.com/office/drawing/2014/main" val="20001"/>
                    </a:ext>
                  </a:extLst>
                </a:gridCol>
                <a:gridCol w="1267112">
                  <a:extLst>
                    <a:ext uri="{9D8B030D-6E8A-4147-A177-3AD203B41FA5}">
                      <a16:colId xmlns:a16="http://schemas.microsoft.com/office/drawing/2014/main" val="20002"/>
                    </a:ext>
                  </a:extLst>
                </a:gridCol>
                <a:gridCol w="2113883">
                  <a:extLst>
                    <a:ext uri="{9D8B030D-6E8A-4147-A177-3AD203B41FA5}">
                      <a16:colId xmlns:a16="http://schemas.microsoft.com/office/drawing/2014/main" val="388698657"/>
                    </a:ext>
                  </a:extLst>
                </a:gridCol>
                <a:gridCol w="1988286">
                  <a:extLst>
                    <a:ext uri="{9D8B030D-6E8A-4147-A177-3AD203B41FA5}">
                      <a16:colId xmlns:a16="http://schemas.microsoft.com/office/drawing/2014/main" val="20003"/>
                    </a:ext>
                  </a:extLst>
                </a:gridCol>
              </a:tblGrid>
              <a:tr h="692698">
                <a:tc>
                  <a:txBody>
                    <a:bodyPr/>
                    <a:lstStyle/>
                    <a:p>
                      <a:pPr marL="0" lvl="0" indent="0" algn="ctr" rtl="0">
                        <a:spcBef>
                          <a:spcPts val="0"/>
                        </a:spcBef>
                        <a:spcAft>
                          <a:spcPts val="0"/>
                        </a:spcAft>
                        <a:buNone/>
                      </a:pPr>
                      <a:endParaRPr sz="2400" dirty="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1400" dirty="0">
                          <a:solidFill>
                            <a:schemeClr val="dk1"/>
                          </a:solidFill>
                          <a:latin typeface="Vidaloka"/>
                          <a:ea typeface="Vidaloka"/>
                          <a:cs typeface="Vidaloka"/>
                          <a:sym typeface="Vidaloka"/>
                        </a:rPr>
                        <a:t>Risk</a:t>
                      </a:r>
                      <a:endParaRPr sz="1400" dirty="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 sz="1400" dirty="0">
                          <a:solidFill>
                            <a:schemeClr val="dk1"/>
                          </a:solidFill>
                          <a:latin typeface="Vidaloka"/>
                          <a:ea typeface="Vidaloka"/>
                          <a:cs typeface="Vidaloka"/>
                          <a:sym typeface="Vidaloka"/>
                        </a:rPr>
                        <a:t>DREAD Score</a:t>
                      </a:r>
                      <a:endParaRPr sz="1400" dirty="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400" dirty="0">
                          <a:solidFill>
                            <a:schemeClr val="dk1"/>
                          </a:solidFill>
                          <a:latin typeface="Vidaloka"/>
                          <a:ea typeface="Vidaloka"/>
                          <a:cs typeface="Vidaloka"/>
                          <a:sym typeface="Vidaloka"/>
                        </a:rPr>
                        <a:t>Impact</a:t>
                      </a:r>
                      <a:endParaRPr sz="1400" dirty="0">
                        <a:solidFill>
                          <a:schemeClr val="dk1"/>
                        </a:solidFill>
                        <a:latin typeface="Vidaloka"/>
                        <a:ea typeface="Vidaloka"/>
                        <a:cs typeface="Vidaloka"/>
                        <a:sym typeface="Vidaloka"/>
                      </a:endParaRPr>
                    </a:p>
                  </a:txBody>
                  <a:tcPr marL="91425" marR="91425" marT="91425" marB="91425">
                    <a:lnL w="28575" cap="flat" cmpd="sng" algn="ctr">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Clr>
                          <a:schemeClr val="dk1"/>
                        </a:buClr>
                        <a:buSzPts val="1100"/>
                        <a:buFont typeface="Arial"/>
                        <a:buNone/>
                      </a:pPr>
                      <a:r>
                        <a:rPr lang="en-US" sz="1400" dirty="0">
                          <a:solidFill>
                            <a:schemeClr val="dk1"/>
                          </a:solidFill>
                          <a:latin typeface="Vidaloka"/>
                          <a:ea typeface="Vidaloka"/>
                          <a:cs typeface="Vidaloka"/>
                          <a:sym typeface="Vidaloka"/>
                        </a:rPr>
                        <a:t>Mitigation</a:t>
                      </a:r>
                    </a:p>
                    <a:p>
                      <a:pPr marL="0" lvl="0" indent="0" algn="ctr" rtl="0">
                        <a:spcBef>
                          <a:spcPts val="0"/>
                        </a:spcBef>
                        <a:spcAft>
                          <a:spcPts val="0"/>
                        </a:spcAft>
                        <a:buClr>
                          <a:schemeClr val="dk1"/>
                        </a:buClr>
                        <a:buSzPts val="1100"/>
                        <a:buFont typeface="Arial"/>
                        <a:buNone/>
                      </a:pPr>
                      <a:endParaRPr sz="1400" dirty="0">
                        <a:solidFill>
                          <a:schemeClr val="dk1"/>
                        </a:solidFill>
                        <a:latin typeface="Vidaloka"/>
                        <a:ea typeface="Vidaloka"/>
                        <a:cs typeface="Vidaloka"/>
                        <a:sym typeface="Vidaloka"/>
                      </a:endParaRPr>
                    </a:p>
                  </a:txBody>
                  <a:tcPr marL="91425" marR="91425" marT="91425" marB="91425">
                    <a:lnL w="28575" cap="flat" cmpd="sng">
                      <a:solidFill>
                        <a:schemeClr val="accent2">
                          <a:alpha val="0"/>
                        </a:schemeClr>
                      </a:solidFill>
                      <a:prstDash val="solid"/>
                      <a:round/>
                      <a:headEnd type="none" w="sm" len="sm"/>
                      <a:tailEnd type="none" w="sm" len="sm"/>
                    </a:lnL>
                    <a:lnR w="28575" cap="flat" cmpd="sng">
                      <a:solidFill>
                        <a:schemeClr val="accent2">
                          <a:alpha val="0"/>
                        </a:schemeClr>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solidFill>
                        <a:schemeClr val="accent2"/>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ctr" rtl="0">
                        <a:spcBef>
                          <a:spcPts val="0"/>
                        </a:spcBef>
                        <a:spcAft>
                          <a:spcPts val="0"/>
                        </a:spcAft>
                        <a:buNone/>
                      </a:pPr>
                      <a:endParaRPr sz="2400" dirty="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lgn="ctr">
                      <a:solidFill>
                        <a:schemeClr val="accent2">
                          <a:alpha val="0"/>
                        </a:schemeClr>
                      </a:solidFill>
                      <a:prstDash val="solid"/>
                      <a:round/>
                      <a:headEnd type="none" w="sm" len="sm"/>
                      <a:tailEnd type="none" w="sm" len="sm"/>
                    </a:lnT>
                    <a:lnB w="28575" cap="flat" cmpd="sng" algn="ctr">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Legal Risks of Using GPS</a:t>
                      </a: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b="0" dirty="0">
                          <a:solidFill>
                            <a:schemeClr val="dk1"/>
                          </a:solidFill>
                          <a:effectLst/>
                          <a:latin typeface="Vidaloka"/>
                          <a:ea typeface="Vidaloka"/>
                          <a:cs typeface="Vidaloka"/>
                          <a:sym typeface="Vidaloka"/>
                        </a:rPr>
                        <a:t>14</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600" dirty="0">
                          <a:solidFill>
                            <a:schemeClr val="bg1">
                              <a:lumMod val="50000"/>
                            </a:schemeClr>
                          </a:solidFill>
                          <a:latin typeface="Vidaloka"/>
                          <a:ea typeface="Vidaloka"/>
                          <a:cs typeface="Vidaloka"/>
                          <a:sym typeface="Vidaloka"/>
                        </a:rPr>
                        <a:t>(5+2+3+2+2)</a:t>
                      </a: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Legal Penalties</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Ensure Compliancy / Use Alternative Signals for Testing</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extLst>
                  <a:ext uri="{0D108BD9-81ED-4DB2-BD59-A6C34878D82A}">
                    <a16:rowId xmlns:a16="http://schemas.microsoft.com/office/drawing/2014/main" val="204989887"/>
                  </a:ext>
                </a:extLst>
              </a:tr>
              <a:tr h="0">
                <a:tc>
                  <a:txBody>
                    <a:bodyPr/>
                    <a:lstStyle/>
                    <a:p>
                      <a:pPr marL="0" lvl="0" indent="0" algn="ctr" rtl="0">
                        <a:spcBef>
                          <a:spcPts val="0"/>
                        </a:spcBef>
                        <a:spcAft>
                          <a:spcPts val="0"/>
                        </a:spcAft>
                        <a:buNone/>
                      </a:pPr>
                      <a:endParaRPr sz="2400" dirty="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lgn="ctr">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Interference with Other Systems</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b="0" dirty="0">
                          <a:solidFill>
                            <a:schemeClr val="dk1"/>
                          </a:solidFill>
                          <a:effectLst/>
                          <a:latin typeface="Vidaloka"/>
                          <a:ea typeface="Vidaloka"/>
                          <a:cs typeface="Vidaloka"/>
                          <a:sym typeface="Vidaloka"/>
                        </a:rPr>
                        <a:t>18</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600" dirty="0">
                          <a:solidFill>
                            <a:schemeClr val="bg1">
                              <a:lumMod val="50000"/>
                            </a:schemeClr>
                          </a:solidFill>
                          <a:latin typeface="Vidaloka"/>
                          <a:ea typeface="Vidaloka"/>
                          <a:cs typeface="Vidaloka"/>
                          <a:sym typeface="Vidaloka"/>
                        </a:rPr>
                        <a:t>(5+3+3+4+3)</a:t>
                      </a: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Interrupting Other Systems</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Controlled Environment / Shield Signals</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extLst>
                  <a:ext uri="{0D108BD9-81ED-4DB2-BD59-A6C34878D82A}">
                    <a16:rowId xmlns:a16="http://schemas.microsoft.com/office/drawing/2014/main" val="3721608854"/>
                  </a:ext>
                </a:extLst>
              </a:tr>
              <a:tr h="0">
                <a:tc>
                  <a:txBody>
                    <a:bodyPr/>
                    <a:lstStyle/>
                    <a:p>
                      <a:pPr marL="0" lvl="0" indent="0" algn="ctr" rtl="0">
                        <a:spcBef>
                          <a:spcPts val="0"/>
                        </a:spcBef>
                        <a:spcAft>
                          <a:spcPts val="0"/>
                        </a:spcAft>
                        <a:buNone/>
                      </a:pPr>
                      <a:endParaRPr sz="2400" dirty="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lgn="ctr">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Technical Complexity</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b="0" dirty="0">
                          <a:solidFill>
                            <a:schemeClr val="dk1"/>
                          </a:solidFill>
                          <a:effectLst/>
                          <a:latin typeface="Vidaloka"/>
                          <a:ea typeface="Vidaloka"/>
                          <a:cs typeface="Vidaloka"/>
                          <a:sym typeface="Vidaloka"/>
                        </a:rPr>
                        <a:t>17</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600" dirty="0">
                          <a:solidFill>
                            <a:schemeClr val="bg1">
                              <a:lumMod val="50000"/>
                            </a:schemeClr>
                          </a:solidFill>
                          <a:latin typeface="Vidaloka"/>
                          <a:ea typeface="Vidaloka"/>
                          <a:cs typeface="Vidaloka"/>
                          <a:sym typeface="Vidaloka"/>
                        </a:rPr>
                        <a:t>(4+3+3+4+3)</a:t>
                      </a: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Project Delays</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Plan Testing / Start with Simpler Simulation</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extLst>
                  <a:ext uri="{0D108BD9-81ED-4DB2-BD59-A6C34878D82A}">
                    <a16:rowId xmlns:a16="http://schemas.microsoft.com/office/drawing/2014/main" val="1557556999"/>
                  </a:ext>
                </a:extLst>
              </a:tr>
              <a:tr h="0">
                <a:tc>
                  <a:txBody>
                    <a:bodyPr/>
                    <a:lstStyle/>
                    <a:p>
                      <a:pPr marL="0" lvl="0" indent="0" algn="ctr" rtl="0">
                        <a:spcBef>
                          <a:spcPts val="0"/>
                        </a:spcBef>
                        <a:spcAft>
                          <a:spcPts val="0"/>
                        </a:spcAft>
                        <a:buNone/>
                      </a:pPr>
                      <a:endParaRPr sz="2400" dirty="0">
                        <a:solidFill>
                          <a:schemeClr val="dk1"/>
                        </a:solidFill>
                        <a:latin typeface="Vidaloka"/>
                        <a:ea typeface="Vidaloka"/>
                        <a:cs typeface="Vidaloka"/>
                        <a:sym typeface="Vidaloka"/>
                      </a:endParaRPr>
                    </a:p>
                  </a:txBody>
                  <a:tcPr marL="91425" marR="91425" marT="91425" marB="91425" anchor="ctr">
                    <a:lnL w="28575" cap="flat" cmpd="sng">
                      <a:solidFill>
                        <a:schemeClr val="accent2">
                          <a:alpha val="0"/>
                        </a:schemeClr>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alpha val="0"/>
                        </a:schemeClr>
                      </a:solidFill>
                      <a:prstDash val="solid"/>
                      <a:round/>
                      <a:headEnd type="none" w="sm" len="sm"/>
                      <a:tailEnd type="none" w="sm" len="sm"/>
                    </a:lnT>
                    <a:lnB w="28575" cap="flat" cmpd="sng" algn="ctr">
                      <a:solidFill>
                        <a:schemeClr val="accent2">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System Compatibility</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b="0" dirty="0">
                          <a:solidFill>
                            <a:schemeClr val="dk1"/>
                          </a:solidFill>
                          <a:effectLst/>
                          <a:latin typeface="Vidaloka"/>
                          <a:ea typeface="Vidaloka"/>
                          <a:cs typeface="Vidaloka"/>
                          <a:sym typeface="Vidaloka"/>
                        </a:rPr>
                        <a:t>16</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600" dirty="0">
                          <a:solidFill>
                            <a:schemeClr val="bg1">
                              <a:lumMod val="50000"/>
                            </a:schemeClr>
                          </a:solidFill>
                          <a:latin typeface="Vidaloka"/>
                          <a:ea typeface="Vidaloka"/>
                          <a:cs typeface="Vidaloka"/>
                          <a:sym typeface="Vidaloka"/>
                        </a:rPr>
                        <a:t>(4+3+3+3+3)</a:t>
                      </a: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Transition from Alternative Signals May Require Reconfiguration</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US" sz="1000" dirty="0">
                          <a:solidFill>
                            <a:schemeClr val="dk1"/>
                          </a:solidFill>
                          <a:latin typeface="Vidaloka"/>
                          <a:ea typeface="Vidaloka"/>
                          <a:cs typeface="Vidaloka"/>
                          <a:sym typeface="Vidaloka"/>
                        </a:rPr>
                        <a:t>Design Modular System</a:t>
                      </a:r>
                      <a:endParaRPr sz="1000" dirty="0">
                        <a:solidFill>
                          <a:schemeClr val="dk1"/>
                        </a:solidFill>
                        <a:latin typeface="Vidaloka"/>
                        <a:ea typeface="Vidaloka"/>
                        <a:cs typeface="Vidaloka"/>
                        <a:sym typeface="Vidaloka"/>
                      </a:endParaRPr>
                    </a:p>
                  </a:txBody>
                  <a:tcPr marL="91425" marR="91425" marT="91425" marB="91425">
                    <a:lnL w="28575" cap="flat" cmpd="sng" algn="ctr">
                      <a:solidFill>
                        <a:schemeClr val="accent2"/>
                      </a:solidFill>
                      <a:prstDash val="solid"/>
                      <a:round/>
                      <a:headEnd type="none" w="sm" len="sm"/>
                      <a:tailEnd type="none" w="sm" len="sm"/>
                    </a:lnL>
                    <a:lnR w="28575" cap="flat" cmpd="sng">
                      <a:solidFill>
                        <a:schemeClr val="accent2"/>
                      </a:solidFill>
                      <a:prstDash val="solid"/>
                      <a:round/>
                      <a:headEnd type="none" w="sm" len="sm"/>
                      <a:tailEnd type="none" w="sm" len="sm"/>
                    </a:lnR>
                    <a:lnT w="28575" cap="flat" cmpd="sng">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tcPr>
                </a:tc>
                <a:extLst>
                  <a:ext uri="{0D108BD9-81ED-4DB2-BD59-A6C34878D82A}">
                    <a16:rowId xmlns:a16="http://schemas.microsoft.com/office/drawing/2014/main" val="3418434022"/>
                  </a:ext>
                </a:extLst>
              </a:tr>
            </a:tbl>
          </a:graphicData>
        </a:graphic>
      </p:graphicFrame>
      <p:pic>
        <p:nvPicPr>
          <p:cNvPr id="45" name="Audio 44">
            <a:hlinkClick r:id="" action="ppaction://media"/>
            <a:extLst>
              <a:ext uri="{FF2B5EF4-FFF2-40B4-BE49-F238E27FC236}">
                <a16:creationId xmlns:a16="http://schemas.microsoft.com/office/drawing/2014/main" id="{E94CEE1B-2441-BFAF-FEC8-273F98466BCE}"/>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840570432"/>
      </p:ext>
    </p:extLst>
  </p:cSld>
  <p:clrMapOvr>
    <a:masterClrMapping/>
  </p:clrMapOvr>
  <mc:AlternateContent xmlns:mc="http://schemas.openxmlformats.org/markup-compatibility/2006" xmlns:p14="http://schemas.microsoft.com/office/powerpoint/2010/main">
    <mc:Choice Requires="p14">
      <p:transition spd="slow" p14:dur="2000" advTm="59974"/>
    </mc:Choice>
    <mc:Fallback xmlns="">
      <p:transition spd="slow" advTm="599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5"/>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nodeType="clickEffect">
                                  <p:stCondLst>
                                    <p:cond delay="0"/>
                                  </p:stCondLst>
                                  <p:childTnLst>
                                    <p:set>
                                      <p:cBhvr>
                                        <p:cTn id="10" dur="1" fill="hold">
                                          <p:stCondLst>
                                            <p:cond delay="0"/>
                                          </p:stCondLst>
                                        </p:cTn>
                                        <p:tgtEl>
                                          <p:spTgt spid="1016"/>
                                        </p:tgtEl>
                                        <p:attrNameLst>
                                          <p:attrName>style.visibility</p:attrName>
                                        </p:attrNameLst>
                                      </p:cBhvr>
                                      <p:to>
                                        <p:strVal val="visible"/>
                                      </p:to>
                                    </p:set>
                                    <p:animEffect transition="in" filter="dissolve">
                                      <p:cBhvr>
                                        <p:cTn id="11" dur="500"/>
                                        <p:tgtEl>
                                          <p:spTgt spid="101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45"/>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994850" y="2130857"/>
            <a:ext cx="5154300" cy="88178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Artefact</a:t>
            </a:r>
            <a:endParaRPr sz="4800" dirty="0"/>
          </a:p>
        </p:txBody>
      </p:sp>
      <p:pic>
        <p:nvPicPr>
          <p:cNvPr id="14" name="Audio 13">
            <a:hlinkClick r:id="" action="ppaction://media"/>
            <a:extLst>
              <a:ext uri="{FF2B5EF4-FFF2-40B4-BE49-F238E27FC236}">
                <a16:creationId xmlns:a16="http://schemas.microsoft.com/office/drawing/2014/main" id="{A049D844-749B-D2E5-686D-89BDC3D09B95}"/>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1102426905"/>
      </p:ext>
    </p:extLst>
  </p:cSld>
  <p:clrMapOvr>
    <a:masterClrMapping/>
  </p:clrMapOvr>
  <mc:AlternateContent xmlns:mc="http://schemas.openxmlformats.org/markup-compatibility/2006" xmlns:p14="http://schemas.microsoft.com/office/powerpoint/2010/main">
    <mc:Choice Requires="p14">
      <p:transition spd="slow" p14:dur="2000" advTm="3811"/>
    </mc:Choice>
    <mc:Fallback xmlns="">
      <p:transition spd="slow" advTm="38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14"/>
                </p:tgtEl>
              </p:cMediaNode>
            </p:audio>
          </p:childTnLst>
        </p:cTn>
      </p:par>
    </p:tnLst>
    <p:bldLst>
      <p:bldP spid="55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71996-39EE-BE2C-FA23-346B020511B8}"/>
              </a:ext>
            </a:extLst>
          </p:cNvPr>
          <p:cNvSpPr>
            <a:spLocks noGrp="1"/>
          </p:cNvSpPr>
          <p:nvPr>
            <p:ph type="title"/>
          </p:nvPr>
        </p:nvSpPr>
        <p:spPr/>
        <p:txBody>
          <a:bodyPr/>
          <a:lstStyle/>
          <a:p>
            <a:r>
              <a:rPr lang="en-US" dirty="0"/>
              <a:t>Artefact</a:t>
            </a:r>
          </a:p>
        </p:txBody>
      </p:sp>
      <p:sp>
        <p:nvSpPr>
          <p:cNvPr id="4" name="Rectangle 3">
            <a:extLst>
              <a:ext uri="{FF2B5EF4-FFF2-40B4-BE49-F238E27FC236}">
                <a16:creationId xmlns:a16="http://schemas.microsoft.com/office/drawing/2014/main" id="{9194AEF6-4DA5-C08C-F2AB-5A7F2ECE3B74}"/>
              </a:ext>
            </a:extLst>
          </p:cNvPr>
          <p:cNvSpPr/>
          <p:nvPr/>
        </p:nvSpPr>
        <p:spPr>
          <a:xfrm>
            <a:off x="4549115" y="1017725"/>
            <a:ext cx="45719" cy="3318933"/>
          </a:xfrm>
          <a:prstGeom prst="rect">
            <a:avLst/>
          </a:prstGeom>
          <a:solidFill>
            <a:schemeClr val="bg1">
              <a:lumMod val="50000"/>
            </a:schemeClr>
          </a:solidFill>
          <a:ln>
            <a:solidFill>
              <a:schemeClr val="accent6">
                <a:lumMod val="60000"/>
                <a:lumOff val="40000"/>
              </a:schemeClr>
            </a:solid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p>
        </p:txBody>
      </p:sp>
      <p:grpSp>
        <p:nvGrpSpPr>
          <p:cNvPr id="5" name="Google Shape;7296;p144">
            <a:extLst>
              <a:ext uri="{FF2B5EF4-FFF2-40B4-BE49-F238E27FC236}">
                <a16:creationId xmlns:a16="http://schemas.microsoft.com/office/drawing/2014/main" id="{93FD9BD9-B2B9-6477-E0FC-7C257BABA4EA}"/>
              </a:ext>
            </a:extLst>
          </p:cNvPr>
          <p:cNvGrpSpPr/>
          <p:nvPr/>
        </p:nvGrpSpPr>
        <p:grpSpPr>
          <a:xfrm rot="2682895">
            <a:off x="2012141" y="2393009"/>
            <a:ext cx="365438" cy="360001"/>
            <a:chOff x="-60991775" y="3376900"/>
            <a:chExt cx="315850" cy="311150"/>
          </a:xfrm>
          <a:solidFill>
            <a:schemeClr val="tx1"/>
          </a:solidFill>
        </p:grpSpPr>
        <p:sp>
          <p:nvSpPr>
            <p:cNvPr id="6" name="Google Shape;7297;p144">
              <a:extLst>
                <a:ext uri="{FF2B5EF4-FFF2-40B4-BE49-F238E27FC236}">
                  <a16:creationId xmlns:a16="http://schemas.microsoft.com/office/drawing/2014/main" id="{E428292E-1296-C9C5-F126-8214237983AB}"/>
                </a:ext>
              </a:extLst>
            </p:cNvPr>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298;p144">
              <a:extLst>
                <a:ext uri="{FF2B5EF4-FFF2-40B4-BE49-F238E27FC236}">
                  <a16:creationId xmlns:a16="http://schemas.microsoft.com/office/drawing/2014/main" id="{23EA376D-82C0-9566-91FA-21E636681351}"/>
                </a:ext>
              </a:extLst>
            </p:cNvPr>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7299;p144">
              <a:extLst>
                <a:ext uri="{FF2B5EF4-FFF2-40B4-BE49-F238E27FC236}">
                  <a16:creationId xmlns:a16="http://schemas.microsoft.com/office/drawing/2014/main" id="{C4C1FD29-8F67-20E3-D22B-501036E4F9E4}"/>
                </a:ext>
              </a:extLst>
            </p:cNvPr>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7296;p144">
            <a:extLst>
              <a:ext uri="{FF2B5EF4-FFF2-40B4-BE49-F238E27FC236}">
                <a16:creationId xmlns:a16="http://schemas.microsoft.com/office/drawing/2014/main" id="{6160BA7A-A54B-0082-1930-F97F68FA19ED}"/>
              </a:ext>
            </a:extLst>
          </p:cNvPr>
          <p:cNvGrpSpPr/>
          <p:nvPr/>
        </p:nvGrpSpPr>
        <p:grpSpPr>
          <a:xfrm rot="5821414">
            <a:off x="7438315" y="1272076"/>
            <a:ext cx="365438" cy="360001"/>
            <a:chOff x="-60991775" y="3376900"/>
            <a:chExt cx="315850" cy="311150"/>
          </a:xfrm>
          <a:solidFill>
            <a:schemeClr val="tx1"/>
          </a:solidFill>
        </p:grpSpPr>
        <p:sp>
          <p:nvSpPr>
            <p:cNvPr id="10" name="Google Shape;7297;p144">
              <a:extLst>
                <a:ext uri="{FF2B5EF4-FFF2-40B4-BE49-F238E27FC236}">
                  <a16:creationId xmlns:a16="http://schemas.microsoft.com/office/drawing/2014/main" id="{C599FC57-66F8-A6C3-5FEF-8D168427974F}"/>
                </a:ext>
              </a:extLst>
            </p:cNvPr>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1" name="Google Shape;7298;p144">
              <a:extLst>
                <a:ext uri="{FF2B5EF4-FFF2-40B4-BE49-F238E27FC236}">
                  <a16:creationId xmlns:a16="http://schemas.microsoft.com/office/drawing/2014/main" id="{8B53D38A-4959-1593-CB33-85DFF87410C2}"/>
                </a:ext>
              </a:extLst>
            </p:cNvPr>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2" name="Google Shape;7299;p144">
              <a:extLst>
                <a:ext uri="{FF2B5EF4-FFF2-40B4-BE49-F238E27FC236}">
                  <a16:creationId xmlns:a16="http://schemas.microsoft.com/office/drawing/2014/main" id="{D7E1B0D2-5438-3E0E-203D-415BCC6B7ED8}"/>
                </a:ext>
              </a:extLst>
            </p:cNvPr>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grpSp>
        <p:nvGrpSpPr>
          <p:cNvPr id="13" name="Google Shape;7296;p144">
            <a:extLst>
              <a:ext uri="{FF2B5EF4-FFF2-40B4-BE49-F238E27FC236}">
                <a16:creationId xmlns:a16="http://schemas.microsoft.com/office/drawing/2014/main" id="{E36C62EC-7432-10DC-141B-4B13669D6CF4}"/>
              </a:ext>
            </a:extLst>
          </p:cNvPr>
          <p:cNvGrpSpPr/>
          <p:nvPr/>
        </p:nvGrpSpPr>
        <p:grpSpPr>
          <a:xfrm rot="20038190">
            <a:off x="6198283" y="2347412"/>
            <a:ext cx="365438" cy="360001"/>
            <a:chOff x="-60991775" y="3376900"/>
            <a:chExt cx="315850" cy="311150"/>
          </a:xfrm>
          <a:solidFill>
            <a:schemeClr val="tx1"/>
          </a:solidFill>
        </p:grpSpPr>
        <p:sp>
          <p:nvSpPr>
            <p:cNvPr id="14" name="Google Shape;7297;p144">
              <a:extLst>
                <a:ext uri="{FF2B5EF4-FFF2-40B4-BE49-F238E27FC236}">
                  <a16:creationId xmlns:a16="http://schemas.microsoft.com/office/drawing/2014/main" id="{CACC0231-23AA-07D3-4A0C-31452BA0A507}"/>
                </a:ext>
              </a:extLst>
            </p:cNvPr>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5" name="Google Shape;7298;p144">
              <a:extLst>
                <a:ext uri="{FF2B5EF4-FFF2-40B4-BE49-F238E27FC236}">
                  <a16:creationId xmlns:a16="http://schemas.microsoft.com/office/drawing/2014/main" id="{43144FB1-5249-5CB9-9359-F1D43EC3C4FC}"/>
                </a:ext>
              </a:extLst>
            </p:cNvPr>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6" name="Google Shape;7299;p144">
              <a:extLst>
                <a:ext uri="{FF2B5EF4-FFF2-40B4-BE49-F238E27FC236}">
                  <a16:creationId xmlns:a16="http://schemas.microsoft.com/office/drawing/2014/main" id="{596529C5-AD99-0CB9-F18D-57175810A5C3}"/>
                </a:ext>
              </a:extLst>
            </p:cNvPr>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grpSp>
        <p:nvGrpSpPr>
          <p:cNvPr id="17" name="Google Shape;7296;p144">
            <a:extLst>
              <a:ext uri="{FF2B5EF4-FFF2-40B4-BE49-F238E27FC236}">
                <a16:creationId xmlns:a16="http://schemas.microsoft.com/office/drawing/2014/main" id="{26C427D8-6594-3623-48A8-3D3509E99901}"/>
              </a:ext>
            </a:extLst>
          </p:cNvPr>
          <p:cNvGrpSpPr/>
          <p:nvPr/>
        </p:nvGrpSpPr>
        <p:grpSpPr>
          <a:xfrm>
            <a:off x="5507915" y="1368773"/>
            <a:ext cx="365438" cy="360001"/>
            <a:chOff x="-60991775" y="3376900"/>
            <a:chExt cx="315850" cy="311150"/>
          </a:xfrm>
          <a:solidFill>
            <a:schemeClr val="tx1"/>
          </a:solidFill>
        </p:grpSpPr>
        <p:sp>
          <p:nvSpPr>
            <p:cNvPr id="18" name="Google Shape;7297;p144">
              <a:extLst>
                <a:ext uri="{FF2B5EF4-FFF2-40B4-BE49-F238E27FC236}">
                  <a16:creationId xmlns:a16="http://schemas.microsoft.com/office/drawing/2014/main" id="{17F40E7A-CA31-70BA-8FFA-38CCB781ABF7}"/>
                </a:ext>
              </a:extLst>
            </p:cNvPr>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19" name="Google Shape;7298;p144">
              <a:extLst>
                <a:ext uri="{FF2B5EF4-FFF2-40B4-BE49-F238E27FC236}">
                  <a16:creationId xmlns:a16="http://schemas.microsoft.com/office/drawing/2014/main" id="{DA3CBA03-7975-258B-AF81-A68FF0EED306}"/>
                </a:ext>
              </a:extLst>
            </p:cNvPr>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0" name="Google Shape;7299;p144">
              <a:extLst>
                <a:ext uri="{FF2B5EF4-FFF2-40B4-BE49-F238E27FC236}">
                  <a16:creationId xmlns:a16="http://schemas.microsoft.com/office/drawing/2014/main" id="{93AA674B-B5E5-8C1F-C876-49F4ABB5DEA7}"/>
                </a:ext>
              </a:extLst>
            </p:cNvPr>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grpSp>
        <p:nvGrpSpPr>
          <p:cNvPr id="21" name="Google Shape;7296;p144">
            <a:extLst>
              <a:ext uri="{FF2B5EF4-FFF2-40B4-BE49-F238E27FC236}">
                <a16:creationId xmlns:a16="http://schemas.microsoft.com/office/drawing/2014/main" id="{FC4C3E05-B191-2C12-FA35-069860FC5210}"/>
              </a:ext>
            </a:extLst>
          </p:cNvPr>
          <p:cNvGrpSpPr/>
          <p:nvPr/>
        </p:nvGrpSpPr>
        <p:grpSpPr>
          <a:xfrm rot="8148608">
            <a:off x="7418840" y="3079954"/>
            <a:ext cx="365438" cy="360001"/>
            <a:chOff x="-60991775" y="3376900"/>
            <a:chExt cx="315850" cy="311150"/>
          </a:xfrm>
          <a:solidFill>
            <a:schemeClr val="tx1"/>
          </a:solidFill>
        </p:grpSpPr>
        <p:sp>
          <p:nvSpPr>
            <p:cNvPr id="22" name="Google Shape;7297;p144">
              <a:extLst>
                <a:ext uri="{FF2B5EF4-FFF2-40B4-BE49-F238E27FC236}">
                  <a16:creationId xmlns:a16="http://schemas.microsoft.com/office/drawing/2014/main" id="{2DFD5FAC-F6F5-78EC-7008-C93A854F8376}"/>
                </a:ext>
              </a:extLst>
            </p:cNvPr>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3" name="Google Shape;7298;p144">
              <a:extLst>
                <a:ext uri="{FF2B5EF4-FFF2-40B4-BE49-F238E27FC236}">
                  <a16:creationId xmlns:a16="http://schemas.microsoft.com/office/drawing/2014/main" id="{7912EE80-368E-7181-E207-0915CA3172F7}"/>
                </a:ext>
              </a:extLst>
            </p:cNvPr>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4" name="Google Shape;7299;p144">
              <a:extLst>
                <a:ext uri="{FF2B5EF4-FFF2-40B4-BE49-F238E27FC236}">
                  <a16:creationId xmlns:a16="http://schemas.microsoft.com/office/drawing/2014/main" id="{E62E17EC-9BAE-91D7-E92E-16697DE8E3EF}"/>
                </a:ext>
              </a:extLst>
            </p:cNvPr>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grpSp>
        <p:nvGrpSpPr>
          <p:cNvPr id="25" name="Google Shape;7296;p144">
            <a:extLst>
              <a:ext uri="{FF2B5EF4-FFF2-40B4-BE49-F238E27FC236}">
                <a16:creationId xmlns:a16="http://schemas.microsoft.com/office/drawing/2014/main" id="{80508507-C7EA-22F2-52B3-E5E5BDADAEF4}"/>
              </a:ext>
            </a:extLst>
          </p:cNvPr>
          <p:cNvGrpSpPr/>
          <p:nvPr/>
        </p:nvGrpSpPr>
        <p:grpSpPr>
          <a:xfrm rot="12665521">
            <a:off x="5552111" y="3297305"/>
            <a:ext cx="365438" cy="360001"/>
            <a:chOff x="-60991775" y="3376900"/>
            <a:chExt cx="315850" cy="311150"/>
          </a:xfrm>
          <a:solidFill>
            <a:schemeClr val="tx1"/>
          </a:solidFill>
        </p:grpSpPr>
        <p:sp>
          <p:nvSpPr>
            <p:cNvPr id="26" name="Google Shape;7297;p144">
              <a:extLst>
                <a:ext uri="{FF2B5EF4-FFF2-40B4-BE49-F238E27FC236}">
                  <a16:creationId xmlns:a16="http://schemas.microsoft.com/office/drawing/2014/main" id="{3A880F67-F37C-2839-FF2E-C0C4F73F6049}"/>
                </a:ext>
              </a:extLst>
            </p:cNvPr>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7" name="Google Shape;7298;p144">
              <a:extLst>
                <a:ext uri="{FF2B5EF4-FFF2-40B4-BE49-F238E27FC236}">
                  <a16:creationId xmlns:a16="http://schemas.microsoft.com/office/drawing/2014/main" id="{6A8C228E-0F72-71E5-65BD-EB1C63A31BCC}"/>
                </a:ext>
              </a:extLst>
            </p:cNvPr>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sp>
          <p:nvSpPr>
            <p:cNvPr id="28" name="Google Shape;7299;p144">
              <a:extLst>
                <a:ext uri="{FF2B5EF4-FFF2-40B4-BE49-F238E27FC236}">
                  <a16:creationId xmlns:a16="http://schemas.microsoft.com/office/drawing/2014/main" id="{F485549B-5F7B-831A-E8E4-428DBD3EB3F8}"/>
                </a:ext>
              </a:extLst>
            </p:cNvPr>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tx1"/>
                </a:solidFill>
              </a:endParaRPr>
            </a:p>
          </p:txBody>
        </p:sp>
      </p:grpSp>
      <p:pic>
        <p:nvPicPr>
          <p:cNvPr id="46" name="Graphic 45" descr="Satellite dish with solid fill">
            <a:extLst>
              <a:ext uri="{FF2B5EF4-FFF2-40B4-BE49-F238E27FC236}">
                <a16:creationId xmlns:a16="http://schemas.microsoft.com/office/drawing/2014/main" id="{34AD2F3E-883B-3E82-4087-AD3A5B906E0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1233" y="3760988"/>
            <a:ext cx="572700" cy="572700"/>
          </a:xfrm>
          <a:prstGeom prst="rect">
            <a:avLst/>
          </a:prstGeom>
        </p:spPr>
      </p:pic>
      <p:pic>
        <p:nvPicPr>
          <p:cNvPr id="48" name="Graphic 47" descr="Satellite with solid fill">
            <a:extLst>
              <a:ext uri="{FF2B5EF4-FFF2-40B4-BE49-F238E27FC236}">
                <a16:creationId xmlns:a16="http://schemas.microsoft.com/office/drawing/2014/main" id="{DA7586AE-A41E-71AB-1F56-D53F9EBC8059}"/>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348787" y="901342"/>
            <a:ext cx="572700" cy="572700"/>
          </a:xfrm>
          <a:prstGeom prst="rect">
            <a:avLst/>
          </a:prstGeom>
        </p:spPr>
      </p:pic>
      <p:cxnSp>
        <p:nvCxnSpPr>
          <p:cNvPr id="50" name="Straight Connector 49">
            <a:extLst>
              <a:ext uri="{FF2B5EF4-FFF2-40B4-BE49-F238E27FC236}">
                <a16:creationId xmlns:a16="http://schemas.microsoft.com/office/drawing/2014/main" id="{F423DA4E-9137-83EB-9752-D8572746CA4D}"/>
              </a:ext>
            </a:extLst>
          </p:cNvPr>
          <p:cNvCxnSpPr/>
          <p:nvPr/>
        </p:nvCxnSpPr>
        <p:spPr>
          <a:xfrm flipV="1">
            <a:off x="1064661" y="2820601"/>
            <a:ext cx="1007534" cy="940387"/>
          </a:xfrm>
          <a:prstGeom prst="line">
            <a:avLst/>
          </a:prstGeom>
          <a:ln>
            <a:solidFill>
              <a:schemeClr val="bg1">
                <a:lumMod val="50000"/>
              </a:schemeClr>
            </a:solidFill>
            <a:prstDash val="dashDot"/>
            <a:headEnd type="none" w="med" len="med"/>
            <a:tailEnd type="arrow" w="med" len="med"/>
          </a:ln>
          <a:effectLst/>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8FA8888D-B5DB-C7AB-1FF1-C171DE54B48F}"/>
              </a:ext>
            </a:extLst>
          </p:cNvPr>
          <p:cNvCxnSpPr>
            <a:cxnSpLocks/>
          </p:cNvCxnSpPr>
          <p:nvPr/>
        </p:nvCxnSpPr>
        <p:spPr>
          <a:xfrm flipV="1">
            <a:off x="2480689" y="1421851"/>
            <a:ext cx="931281" cy="994624"/>
          </a:xfrm>
          <a:prstGeom prst="line">
            <a:avLst/>
          </a:prstGeom>
          <a:ln>
            <a:solidFill>
              <a:schemeClr val="bg1">
                <a:lumMod val="50000"/>
              </a:schemeClr>
            </a:solidFill>
            <a:prstDash val="dashDot"/>
            <a:headEnd type="arrow" w="med" len="med"/>
            <a:tailEnd type="none" w="med" len="med"/>
          </a:ln>
          <a:effectLst/>
        </p:spPr>
        <p:style>
          <a:lnRef idx="2">
            <a:schemeClr val="dk1"/>
          </a:lnRef>
          <a:fillRef idx="0">
            <a:schemeClr val="dk1"/>
          </a:fillRef>
          <a:effectRef idx="1">
            <a:schemeClr val="dk1"/>
          </a:effectRef>
          <a:fontRef idx="minor">
            <a:schemeClr val="tx1"/>
          </a:fontRef>
        </p:style>
      </p:cxnSp>
      <p:cxnSp>
        <p:nvCxnSpPr>
          <p:cNvPr id="54" name="Straight Connector 53">
            <a:extLst>
              <a:ext uri="{FF2B5EF4-FFF2-40B4-BE49-F238E27FC236}">
                <a16:creationId xmlns:a16="http://schemas.microsoft.com/office/drawing/2014/main" id="{592AF838-3C85-5576-7147-C131390D0D57}"/>
              </a:ext>
            </a:extLst>
          </p:cNvPr>
          <p:cNvCxnSpPr>
            <a:cxnSpLocks/>
          </p:cNvCxnSpPr>
          <p:nvPr/>
        </p:nvCxnSpPr>
        <p:spPr>
          <a:xfrm flipH="1" flipV="1">
            <a:off x="5641437" y="1760447"/>
            <a:ext cx="78145" cy="1454526"/>
          </a:xfrm>
          <a:prstGeom prst="line">
            <a:avLst/>
          </a:prstGeom>
          <a:ln>
            <a:solidFill>
              <a:schemeClr val="bg1">
                <a:lumMod val="50000"/>
              </a:schemeClr>
            </a:solidFill>
            <a:prstDash val="dashDot"/>
            <a:headEnd type="triangle" w="med" len="med"/>
            <a:tailEnd type="triangle" w="med" len="med"/>
          </a:ln>
          <a:effectLst/>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4B334233-0A1A-092B-0711-89EC4E941590}"/>
              </a:ext>
            </a:extLst>
          </p:cNvPr>
          <p:cNvCxnSpPr>
            <a:cxnSpLocks/>
          </p:cNvCxnSpPr>
          <p:nvPr/>
        </p:nvCxnSpPr>
        <p:spPr>
          <a:xfrm flipV="1">
            <a:off x="5942898" y="2753621"/>
            <a:ext cx="366020" cy="537173"/>
          </a:xfrm>
          <a:prstGeom prst="line">
            <a:avLst/>
          </a:prstGeom>
          <a:ln>
            <a:solidFill>
              <a:schemeClr val="bg1">
                <a:lumMod val="50000"/>
              </a:schemeClr>
            </a:solidFill>
            <a:prstDash val="dashDot"/>
            <a:headEnd type="triangle" w="med" len="med"/>
            <a:tailEnd type="triangle" w="med" len="med"/>
          </a:ln>
          <a:effectLst/>
        </p:spPr>
        <p:style>
          <a:lnRef idx="2">
            <a:schemeClr val="dk1"/>
          </a:lnRef>
          <a:fillRef idx="0">
            <a:schemeClr val="dk1"/>
          </a:fillRef>
          <a:effectRef idx="1">
            <a:schemeClr val="dk1"/>
          </a:effectRef>
          <a:fontRef idx="minor">
            <a:schemeClr val="tx1"/>
          </a:fontRef>
        </p:style>
      </p:cxnSp>
      <p:cxnSp>
        <p:nvCxnSpPr>
          <p:cNvPr id="61" name="Straight Connector 60">
            <a:extLst>
              <a:ext uri="{FF2B5EF4-FFF2-40B4-BE49-F238E27FC236}">
                <a16:creationId xmlns:a16="http://schemas.microsoft.com/office/drawing/2014/main" id="{782B17D3-58D7-78F7-2C3C-38C237F78D8A}"/>
              </a:ext>
            </a:extLst>
          </p:cNvPr>
          <p:cNvCxnSpPr>
            <a:cxnSpLocks/>
          </p:cNvCxnSpPr>
          <p:nvPr/>
        </p:nvCxnSpPr>
        <p:spPr>
          <a:xfrm flipH="1" flipV="1">
            <a:off x="5868027" y="1742351"/>
            <a:ext cx="440891" cy="596697"/>
          </a:xfrm>
          <a:prstGeom prst="line">
            <a:avLst/>
          </a:prstGeom>
          <a:ln>
            <a:solidFill>
              <a:schemeClr val="bg1">
                <a:lumMod val="50000"/>
              </a:schemeClr>
            </a:solidFill>
            <a:prstDash val="dashDot"/>
            <a:headEnd type="triangle" w="med" len="med"/>
            <a:tailEnd type="triangle" w="med" len="med"/>
          </a:ln>
          <a:effectLst/>
        </p:spPr>
        <p:style>
          <a:lnRef idx="2">
            <a:schemeClr val="dk1"/>
          </a:lnRef>
          <a:fillRef idx="0">
            <a:schemeClr val="dk1"/>
          </a:fillRef>
          <a:effectRef idx="1">
            <a:schemeClr val="dk1"/>
          </a:effectRef>
          <a:fontRef idx="minor">
            <a:schemeClr val="tx1"/>
          </a:fontRef>
        </p:style>
      </p:cxnSp>
      <p:cxnSp>
        <p:nvCxnSpPr>
          <p:cNvPr id="64" name="Straight Connector 63">
            <a:extLst>
              <a:ext uri="{FF2B5EF4-FFF2-40B4-BE49-F238E27FC236}">
                <a16:creationId xmlns:a16="http://schemas.microsoft.com/office/drawing/2014/main" id="{E3192BFC-A12D-7B56-3C14-281CAF23708A}"/>
              </a:ext>
            </a:extLst>
          </p:cNvPr>
          <p:cNvCxnSpPr>
            <a:cxnSpLocks/>
          </p:cNvCxnSpPr>
          <p:nvPr/>
        </p:nvCxnSpPr>
        <p:spPr>
          <a:xfrm flipV="1">
            <a:off x="6579521" y="1655435"/>
            <a:ext cx="1021716" cy="761040"/>
          </a:xfrm>
          <a:prstGeom prst="line">
            <a:avLst/>
          </a:prstGeom>
          <a:ln>
            <a:solidFill>
              <a:schemeClr val="bg1">
                <a:lumMod val="50000"/>
              </a:schemeClr>
            </a:solidFill>
            <a:prstDash val="dashDot"/>
            <a:headEnd type="triangle" w="med" len="med"/>
            <a:tailEnd type="triangle" w="med" len="med"/>
          </a:ln>
          <a:effectLst/>
        </p:spPr>
        <p:style>
          <a:lnRef idx="2">
            <a:schemeClr val="dk1"/>
          </a:lnRef>
          <a:fillRef idx="0">
            <a:schemeClr val="dk1"/>
          </a:fillRef>
          <a:effectRef idx="1">
            <a:schemeClr val="dk1"/>
          </a:effectRef>
          <a:fontRef idx="minor">
            <a:schemeClr val="tx1"/>
          </a:fontRef>
        </p:style>
      </p:cxnSp>
      <p:cxnSp>
        <p:nvCxnSpPr>
          <p:cNvPr id="67" name="Straight Connector 66">
            <a:extLst>
              <a:ext uri="{FF2B5EF4-FFF2-40B4-BE49-F238E27FC236}">
                <a16:creationId xmlns:a16="http://schemas.microsoft.com/office/drawing/2014/main" id="{5F96A400-C027-1E81-55DA-F86F2519DAD7}"/>
              </a:ext>
            </a:extLst>
          </p:cNvPr>
          <p:cNvCxnSpPr>
            <a:cxnSpLocks/>
          </p:cNvCxnSpPr>
          <p:nvPr/>
        </p:nvCxnSpPr>
        <p:spPr>
          <a:xfrm flipH="1">
            <a:off x="5888890" y="1461757"/>
            <a:ext cx="1589099" cy="12285"/>
          </a:xfrm>
          <a:prstGeom prst="line">
            <a:avLst/>
          </a:prstGeom>
          <a:ln>
            <a:solidFill>
              <a:schemeClr val="bg1">
                <a:lumMod val="50000"/>
              </a:schemeClr>
            </a:solidFill>
            <a:prstDash val="dashDot"/>
            <a:headEnd type="triangle" w="med" len="med"/>
            <a:tailEnd type="triangle" w="med" len="med"/>
          </a:ln>
          <a:effectLst/>
        </p:spPr>
        <p:style>
          <a:lnRef idx="2">
            <a:schemeClr val="dk1"/>
          </a:lnRef>
          <a:fillRef idx="0">
            <a:schemeClr val="dk1"/>
          </a:fillRef>
          <a:effectRef idx="1">
            <a:schemeClr val="dk1"/>
          </a:effectRef>
          <a:fontRef idx="minor">
            <a:schemeClr val="tx1"/>
          </a:fontRef>
        </p:style>
      </p:cxnSp>
      <p:cxnSp>
        <p:nvCxnSpPr>
          <p:cNvPr id="70" name="Straight Connector 69">
            <a:extLst>
              <a:ext uri="{FF2B5EF4-FFF2-40B4-BE49-F238E27FC236}">
                <a16:creationId xmlns:a16="http://schemas.microsoft.com/office/drawing/2014/main" id="{D5862299-D38C-D3F2-87F6-99CFB1238261}"/>
              </a:ext>
            </a:extLst>
          </p:cNvPr>
          <p:cNvCxnSpPr>
            <a:cxnSpLocks/>
          </p:cNvCxnSpPr>
          <p:nvPr/>
        </p:nvCxnSpPr>
        <p:spPr>
          <a:xfrm flipV="1">
            <a:off x="7601237" y="1686191"/>
            <a:ext cx="103032" cy="1336016"/>
          </a:xfrm>
          <a:prstGeom prst="line">
            <a:avLst/>
          </a:prstGeom>
          <a:ln>
            <a:solidFill>
              <a:schemeClr val="bg1">
                <a:lumMod val="50000"/>
              </a:schemeClr>
            </a:solidFill>
            <a:prstDash val="dashDot"/>
            <a:headEnd type="triangle" w="med" len="med"/>
            <a:tailEnd type="triangle" w="med" len="med"/>
          </a:ln>
          <a:effectLst/>
        </p:spPr>
        <p:style>
          <a:lnRef idx="2">
            <a:schemeClr val="dk1"/>
          </a:lnRef>
          <a:fillRef idx="0">
            <a:schemeClr val="dk1"/>
          </a:fillRef>
          <a:effectRef idx="1">
            <a:schemeClr val="dk1"/>
          </a:effectRef>
          <a:fontRef idx="minor">
            <a:schemeClr val="tx1"/>
          </a:fontRef>
        </p:style>
      </p:cxnSp>
      <p:cxnSp>
        <p:nvCxnSpPr>
          <p:cNvPr id="74" name="Straight Connector 73">
            <a:extLst>
              <a:ext uri="{FF2B5EF4-FFF2-40B4-BE49-F238E27FC236}">
                <a16:creationId xmlns:a16="http://schemas.microsoft.com/office/drawing/2014/main" id="{604D6B16-3086-F40C-2B4E-16974C516D1C}"/>
              </a:ext>
            </a:extLst>
          </p:cNvPr>
          <p:cNvCxnSpPr>
            <a:cxnSpLocks/>
          </p:cNvCxnSpPr>
          <p:nvPr/>
        </p:nvCxnSpPr>
        <p:spPr>
          <a:xfrm flipH="1" flipV="1">
            <a:off x="6591843" y="2668953"/>
            <a:ext cx="745227" cy="493385"/>
          </a:xfrm>
          <a:prstGeom prst="line">
            <a:avLst/>
          </a:prstGeom>
          <a:ln>
            <a:solidFill>
              <a:schemeClr val="bg1">
                <a:lumMod val="50000"/>
              </a:schemeClr>
            </a:solidFill>
            <a:prstDash val="dashDot"/>
            <a:headEnd type="triangle" w="med" len="med"/>
            <a:tailEnd type="triangle" w="med" len="med"/>
          </a:ln>
          <a:effectLst/>
        </p:spPr>
        <p:style>
          <a:lnRef idx="2">
            <a:schemeClr val="dk1"/>
          </a:lnRef>
          <a:fillRef idx="0">
            <a:schemeClr val="dk1"/>
          </a:fillRef>
          <a:effectRef idx="1">
            <a:schemeClr val="dk1"/>
          </a:effectRef>
          <a:fontRef idx="minor">
            <a:schemeClr val="tx1"/>
          </a:fontRef>
        </p:style>
      </p:cxnSp>
      <p:cxnSp>
        <p:nvCxnSpPr>
          <p:cNvPr id="78" name="Straight Connector 77">
            <a:extLst>
              <a:ext uri="{FF2B5EF4-FFF2-40B4-BE49-F238E27FC236}">
                <a16:creationId xmlns:a16="http://schemas.microsoft.com/office/drawing/2014/main" id="{AD15CEC4-09F6-D541-33F7-77367F7310A3}"/>
              </a:ext>
            </a:extLst>
          </p:cNvPr>
          <p:cNvCxnSpPr>
            <a:cxnSpLocks/>
          </p:cNvCxnSpPr>
          <p:nvPr/>
        </p:nvCxnSpPr>
        <p:spPr>
          <a:xfrm flipH="1">
            <a:off x="5953365" y="3314738"/>
            <a:ext cx="1536105" cy="100078"/>
          </a:xfrm>
          <a:prstGeom prst="line">
            <a:avLst/>
          </a:prstGeom>
          <a:ln>
            <a:solidFill>
              <a:schemeClr val="bg1">
                <a:lumMod val="50000"/>
              </a:schemeClr>
            </a:solidFill>
            <a:prstDash val="dashDot"/>
            <a:headEnd type="triangle" w="med" len="med"/>
            <a:tailEnd type="triangle" w="med" len="med"/>
          </a:ln>
          <a:effectLst/>
        </p:spPr>
        <p:style>
          <a:lnRef idx="2">
            <a:schemeClr val="dk1"/>
          </a:lnRef>
          <a:fillRef idx="0">
            <a:schemeClr val="dk1"/>
          </a:fillRef>
          <a:effectRef idx="1">
            <a:schemeClr val="dk1"/>
          </a:effectRef>
          <a:fontRef idx="minor">
            <a:schemeClr val="tx1"/>
          </a:fontRef>
        </p:style>
      </p:cxnSp>
      <p:pic>
        <p:nvPicPr>
          <p:cNvPr id="47" name="Audio 46">
            <a:hlinkClick r:id="" action="ppaction://media"/>
            <a:extLst>
              <a:ext uri="{FF2B5EF4-FFF2-40B4-BE49-F238E27FC236}">
                <a16:creationId xmlns:a16="http://schemas.microsoft.com/office/drawing/2014/main" id="{531D182A-932C-D52D-E774-C12700CF2671}"/>
              </a:ext>
            </a:extLst>
          </p:cNvPr>
          <p:cNvPicPr>
            <a:picLocks noChangeAspect="1"/>
          </p:cNvPicPr>
          <p:nvPr>
            <a:audioFile r:link="rId3"/>
            <p:extLst>
              <p:ext uri="{DAA4B4D4-6D71-4841-9C94-3DE7FCFB9230}">
                <p14:media xmlns:p14="http://schemas.microsoft.com/office/powerpoint/2010/main" r:embed="rId2"/>
              </p:ext>
            </p:extLst>
          </p:nvPr>
        </p:nvPicPr>
        <p:blipFill>
          <a:blip r:embed="rId10"/>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974143814"/>
      </p:ext>
    </p:extLst>
  </p:cSld>
  <p:clrMapOvr>
    <a:masterClrMapping/>
  </p:clrMapOvr>
  <mc:AlternateContent xmlns:mc="http://schemas.openxmlformats.org/markup-compatibility/2006" xmlns:p14="http://schemas.microsoft.com/office/powerpoint/2010/main">
    <mc:Choice Requires="p14">
      <p:transition spd="slow" p14:dur="2000" advTm="96911"/>
    </mc:Choice>
    <mc:Fallback xmlns="">
      <p:transition spd="slow" advTm="96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7"/>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0-#ppt_w/2"/>
                                          </p:val>
                                        </p:tav>
                                        <p:tav tm="100000">
                                          <p:val>
                                            <p:strVal val="#ppt_x"/>
                                          </p:val>
                                        </p:tav>
                                      </p:tavLst>
                                    </p:anim>
                                    <p:anim calcmode="lin" valueType="num">
                                      <p:cBhvr additive="base">
                                        <p:cTn id="12" dur="50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1"/>
                                        </p:tgtEl>
                                        <p:attrNameLst>
                                          <p:attrName>style.visibility</p:attrName>
                                        </p:attrNameLst>
                                      </p:cBhvr>
                                      <p:to>
                                        <p:strVal val="visible"/>
                                      </p:to>
                                    </p:set>
                                    <p:animEffect transition="in" filter="dissolve">
                                      <p:cBhvr>
                                        <p:cTn id="17" dur="500"/>
                                        <p:tgtEl>
                                          <p:spTgt spid="51"/>
                                        </p:tgtEl>
                                      </p:cBhvr>
                                    </p:animEffect>
                                  </p:childTnLst>
                                </p:cTn>
                              </p:par>
                              <p:par>
                                <p:cTn id="18" presetID="9" presetClass="entr" presetSubtype="0" fill="hold" nodeType="withEffect">
                                  <p:stCondLst>
                                    <p:cond delay="0"/>
                                  </p:stCondLst>
                                  <p:childTnLst>
                                    <p:set>
                                      <p:cBhvr>
                                        <p:cTn id="19" dur="1" fill="hold">
                                          <p:stCondLst>
                                            <p:cond delay="0"/>
                                          </p:stCondLst>
                                        </p:cTn>
                                        <p:tgtEl>
                                          <p:spTgt spid="50"/>
                                        </p:tgtEl>
                                        <p:attrNameLst>
                                          <p:attrName>style.visibility</p:attrName>
                                        </p:attrNameLst>
                                      </p:cBhvr>
                                      <p:to>
                                        <p:strVal val="visible"/>
                                      </p:to>
                                    </p:set>
                                    <p:animEffect transition="in" filter="dissolve">
                                      <p:cBhvr>
                                        <p:cTn id="20" dur="500"/>
                                        <p:tgtEl>
                                          <p:spTgt spid="50"/>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1" fill="hold" nodeType="click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500" fill="hold"/>
                                        <p:tgtEl>
                                          <p:spTgt spid="9"/>
                                        </p:tgtEl>
                                        <p:attrNameLst>
                                          <p:attrName>ppt_x</p:attrName>
                                        </p:attrNameLst>
                                      </p:cBhvr>
                                      <p:tavLst>
                                        <p:tav tm="0">
                                          <p:val>
                                            <p:strVal val="#ppt_x"/>
                                          </p:val>
                                        </p:tav>
                                        <p:tav tm="100000">
                                          <p:val>
                                            <p:strVal val="#ppt_x"/>
                                          </p:val>
                                        </p:tav>
                                      </p:tavLst>
                                    </p:anim>
                                    <p:anim calcmode="lin" valueType="num">
                                      <p:cBhvr additive="base">
                                        <p:cTn id="32" dur="500" fill="hold"/>
                                        <p:tgtEl>
                                          <p:spTgt spid="9"/>
                                        </p:tgtEl>
                                        <p:attrNameLst>
                                          <p:attrName>ppt_y</p:attrName>
                                        </p:attrNameLst>
                                      </p:cBhvr>
                                      <p:tavLst>
                                        <p:tav tm="0">
                                          <p:val>
                                            <p:strVal val="0-#ppt_h/2"/>
                                          </p:val>
                                        </p:tav>
                                        <p:tav tm="100000">
                                          <p:val>
                                            <p:strVal val="#ppt_y"/>
                                          </p:val>
                                        </p:tav>
                                      </p:tavLst>
                                    </p:anim>
                                  </p:childTnLst>
                                </p:cTn>
                              </p:par>
                              <p:par>
                                <p:cTn id="33" presetID="2" presetClass="entr" presetSubtype="1" fill="hold" nodeType="withEffect">
                                  <p:stCondLst>
                                    <p:cond delay="0"/>
                                  </p:stCondLst>
                                  <p:childTnLst>
                                    <p:set>
                                      <p:cBhvr>
                                        <p:cTn id="34" dur="1" fill="hold">
                                          <p:stCondLst>
                                            <p:cond delay="0"/>
                                          </p:stCondLst>
                                        </p:cTn>
                                        <p:tgtEl>
                                          <p:spTgt spid="21"/>
                                        </p:tgtEl>
                                        <p:attrNameLst>
                                          <p:attrName>style.visibility</p:attrName>
                                        </p:attrNameLst>
                                      </p:cBhvr>
                                      <p:to>
                                        <p:strVal val="visible"/>
                                      </p:to>
                                    </p:set>
                                    <p:anim calcmode="lin" valueType="num">
                                      <p:cBhvr additive="base">
                                        <p:cTn id="35" dur="500" fill="hold"/>
                                        <p:tgtEl>
                                          <p:spTgt spid="21"/>
                                        </p:tgtEl>
                                        <p:attrNameLst>
                                          <p:attrName>ppt_x</p:attrName>
                                        </p:attrNameLst>
                                      </p:cBhvr>
                                      <p:tavLst>
                                        <p:tav tm="0">
                                          <p:val>
                                            <p:strVal val="#ppt_x"/>
                                          </p:val>
                                        </p:tav>
                                        <p:tav tm="100000">
                                          <p:val>
                                            <p:strVal val="#ppt_x"/>
                                          </p:val>
                                        </p:tav>
                                      </p:tavLst>
                                    </p:anim>
                                    <p:anim calcmode="lin" valueType="num">
                                      <p:cBhvr additive="base">
                                        <p:cTn id="36" dur="500" fill="hold"/>
                                        <p:tgtEl>
                                          <p:spTgt spid="21"/>
                                        </p:tgtEl>
                                        <p:attrNameLst>
                                          <p:attrName>ppt_y</p:attrName>
                                        </p:attrNameLst>
                                      </p:cBhvr>
                                      <p:tavLst>
                                        <p:tav tm="0">
                                          <p:val>
                                            <p:strVal val="0-#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8" fill="hold" nodeType="click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500" fill="hold"/>
                                        <p:tgtEl>
                                          <p:spTgt spid="17"/>
                                        </p:tgtEl>
                                        <p:attrNameLst>
                                          <p:attrName>ppt_x</p:attrName>
                                        </p:attrNameLst>
                                      </p:cBhvr>
                                      <p:tavLst>
                                        <p:tav tm="0">
                                          <p:val>
                                            <p:strVal val="0-#ppt_w/2"/>
                                          </p:val>
                                        </p:tav>
                                        <p:tav tm="100000">
                                          <p:val>
                                            <p:strVal val="#ppt_x"/>
                                          </p:val>
                                        </p:tav>
                                      </p:tavLst>
                                    </p:anim>
                                    <p:anim calcmode="lin" valueType="num">
                                      <p:cBhvr additive="base">
                                        <p:cTn id="42" dur="50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2" presetClass="entr" presetSubtype="2" fill="hold" nodeType="clickEffect">
                                  <p:stCondLst>
                                    <p:cond delay="0"/>
                                  </p:stCondLst>
                                  <p:childTnLst>
                                    <p:set>
                                      <p:cBhvr>
                                        <p:cTn id="46" dur="1" fill="hold">
                                          <p:stCondLst>
                                            <p:cond delay="0"/>
                                          </p:stCondLst>
                                        </p:cTn>
                                        <p:tgtEl>
                                          <p:spTgt spid="25"/>
                                        </p:tgtEl>
                                        <p:attrNameLst>
                                          <p:attrName>style.visibility</p:attrName>
                                        </p:attrNameLst>
                                      </p:cBhvr>
                                      <p:to>
                                        <p:strVal val="visible"/>
                                      </p:to>
                                    </p:set>
                                    <p:anim calcmode="lin" valueType="num">
                                      <p:cBhvr additive="base">
                                        <p:cTn id="47" dur="500" fill="hold"/>
                                        <p:tgtEl>
                                          <p:spTgt spid="25"/>
                                        </p:tgtEl>
                                        <p:attrNameLst>
                                          <p:attrName>ppt_x</p:attrName>
                                        </p:attrNameLst>
                                      </p:cBhvr>
                                      <p:tavLst>
                                        <p:tav tm="0">
                                          <p:val>
                                            <p:strVal val="1+#ppt_w/2"/>
                                          </p:val>
                                        </p:tav>
                                        <p:tav tm="100000">
                                          <p:val>
                                            <p:strVal val="#ppt_x"/>
                                          </p:val>
                                        </p:tav>
                                      </p:tavLst>
                                    </p:anim>
                                    <p:anim calcmode="lin" valueType="num">
                                      <p:cBhvr additive="base">
                                        <p:cTn id="48" dur="500" fill="hold"/>
                                        <p:tgtEl>
                                          <p:spTgt spid="25"/>
                                        </p:tgtEl>
                                        <p:attrNameLst>
                                          <p:attrName>ppt_y</p:attrName>
                                        </p:attrNameLst>
                                      </p:cBhvr>
                                      <p:tavLst>
                                        <p:tav tm="0">
                                          <p:val>
                                            <p:strVal val="#ppt_y"/>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9" presetClass="entr" presetSubtype="0" fill="hold" nodeType="clickEffect">
                                  <p:stCondLst>
                                    <p:cond delay="0"/>
                                  </p:stCondLst>
                                  <p:childTnLst>
                                    <p:set>
                                      <p:cBhvr>
                                        <p:cTn id="52" dur="1" fill="hold">
                                          <p:stCondLst>
                                            <p:cond delay="0"/>
                                          </p:stCondLst>
                                        </p:cTn>
                                        <p:tgtEl>
                                          <p:spTgt spid="61"/>
                                        </p:tgtEl>
                                        <p:attrNameLst>
                                          <p:attrName>style.visibility</p:attrName>
                                        </p:attrNameLst>
                                      </p:cBhvr>
                                      <p:to>
                                        <p:strVal val="visible"/>
                                      </p:to>
                                    </p:set>
                                    <p:animEffect transition="in" filter="dissolve">
                                      <p:cBhvr>
                                        <p:cTn id="53" dur="500"/>
                                        <p:tgtEl>
                                          <p:spTgt spid="61"/>
                                        </p:tgtEl>
                                      </p:cBhvr>
                                    </p:animEffect>
                                  </p:childTnLst>
                                </p:cTn>
                              </p:par>
                              <p:par>
                                <p:cTn id="54" presetID="9" presetClass="entr" presetSubtype="0" fill="hold" nodeType="withEffect">
                                  <p:stCondLst>
                                    <p:cond delay="0"/>
                                  </p:stCondLst>
                                  <p:childTnLst>
                                    <p:set>
                                      <p:cBhvr>
                                        <p:cTn id="55" dur="1" fill="hold">
                                          <p:stCondLst>
                                            <p:cond delay="0"/>
                                          </p:stCondLst>
                                        </p:cTn>
                                        <p:tgtEl>
                                          <p:spTgt spid="67"/>
                                        </p:tgtEl>
                                        <p:attrNameLst>
                                          <p:attrName>style.visibility</p:attrName>
                                        </p:attrNameLst>
                                      </p:cBhvr>
                                      <p:to>
                                        <p:strVal val="visible"/>
                                      </p:to>
                                    </p:set>
                                    <p:animEffect transition="in" filter="dissolve">
                                      <p:cBhvr>
                                        <p:cTn id="56" dur="500"/>
                                        <p:tgtEl>
                                          <p:spTgt spid="67"/>
                                        </p:tgtEl>
                                      </p:cBhvr>
                                    </p:animEffect>
                                  </p:childTnLst>
                                </p:cTn>
                              </p:par>
                              <p:par>
                                <p:cTn id="57" presetID="9" presetClass="entr" presetSubtype="0" fill="hold" nodeType="withEffect">
                                  <p:stCondLst>
                                    <p:cond delay="0"/>
                                  </p:stCondLst>
                                  <p:childTnLst>
                                    <p:set>
                                      <p:cBhvr>
                                        <p:cTn id="58" dur="1" fill="hold">
                                          <p:stCondLst>
                                            <p:cond delay="0"/>
                                          </p:stCondLst>
                                        </p:cTn>
                                        <p:tgtEl>
                                          <p:spTgt spid="54"/>
                                        </p:tgtEl>
                                        <p:attrNameLst>
                                          <p:attrName>style.visibility</p:attrName>
                                        </p:attrNameLst>
                                      </p:cBhvr>
                                      <p:to>
                                        <p:strVal val="visible"/>
                                      </p:to>
                                    </p:set>
                                    <p:animEffect transition="in" filter="dissolve">
                                      <p:cBhvr>
                                        <p:cTn id="59" dur="500"/>
                                        <p:tgtEl>
                                          <p:spTgt spid="54"/>
                                        </p:tgtEl>
                                      </p:cBhvr>
                                    </p:animEffect>
                                  </p:childTnLst>
                                </p:cTn>
                              </p:par>
                              <p:par>
                                <p:cTn id="60" presetID="9" presetClass="entr" presetSubtype="0" fill="hold" nodeType="withEffect">
                                  <p:stCondLst>
                                    <p:cond delay="0"/>
                                  </p:stCondLst>
                                  <p:childTnLst>
                                    <p:set>
                                      <p:cBhvr>
                                        <p:cTn id="61" dur="1" fill="hold">
                                          <p:stCondLst>
                                            <p:cond delay="0"/>
                                          </p:stCondLst>
                                        </p:cTn>
                                        <p:tgtEl>
                                          <p:spTgt spid="57"/>
                                        </p:tgtEl>
                                        <p:attrNameLst>
                                          <p:attrName>style.visibility</p:attrName>
                                        </p:attrNameLst>
                                      </p:cBhvr>
                                      <p:to>
                                        <p:strVal val="visible"/>
                                      </p:to>
                                    </p:set>
                                    <p:animEffect transition="in" filter="dissolve">
                                      <p:cBhvr>
                                        <p:cTn id="62" dur="500"/>
                                        <p:tgtEl>
                                          <p:spTgt spid="57"/>
                                        </p:tgtEl>
                                      </p:cBhvr>
                                    </p:animEffect>
                                  </p:childTnLst>
                                </p:cTn>
                              </p:par>
                              <p:par>
                                <p:cTn id="63" presetID="9" presetClass="entr" presetSubtype="0" fill="hold" nodeType="withEffect">
                                  <p:stCondLst>
                                    <p:cond delay="0"/>
                                  </p:stCondLst>
                                  <p:childTnLst>
                                    <p:set>
                                      <p:cBhvr>
                                        <p:cTn id="64" dur="1" fill="hold">
                                          <p:stCondLst>
                                            <p:cond delay="0"/>
                                          </p:stCondLst>
                                        </p:cTn>
                                        <p:tgtEl>
                                          <p:spTgt spid="78"/>
                                        </p:tgtEl>
                                        <p:attrNameLst>
                                          <p:attrName>style.visibility</p:attrName>
                                        </p:attrNameLst>
                                      </p:cBhvr>
                                      <p:to>
                                        <p:strVal val="visible"/>
                                      </p:to>
                                    </p:set>
                                    <p:animEffect transition="in" filter="dissolve">
                                      <p:cBhvr>
                                        <p:cTn id="65" dur="500"/>
                                        <p:tgtEl>
                                          <p:spTgt spid="78"/>
                                        </p:tgtEl>
                                      </p:cBhvr>
                                    </p:animEffect>
                                  </p:childTnLst>
                                </p:cTn>
                              </p:par>
                              <p:par>
                                <p:cTn id="66" presetID="9" presetClass="entr" presetSubtype="0" fill="hold" nodeType="withEffect">
                                  <p:stCondLst>
                                    <p:cond delay="0"/>
                                  </p:stCondLst>
                                  <p:childTnLst>
                                    <p:set>
                                      <p:cBhvr>
                                        <p:cTn id="67" dur="1" fill="hold">
                                          <p:stCondLst>
                                            <p:cond delay="0"/>
                                          </p:stCondLst>
                                        </p:cTn>
                                        <p:tgtEl>
                                          <p:spTgt spid="74"/>
                                        </p:tgtEl>
                                        <p:attrNameLst>
                                          <p:attrName>style.visibility</p:attrName>
                                        </p:attrNameLst>
                                      </p:cBhvr>
                                      <p:to>
                                        <p:strVal val="visible"/>
                                      </p:to>
                                    </p:set>
                                    <p:animEffect transition="in" filter="dissolve">
                                      <p:cBhvr>
                                        <p:cTn id="68" dur="500"/>
                                        <p:tgtEl>
                                          <p:spTgt spid="74"/>
                                        </p:tgtEl>
                                      </p:cBhvr>
                                    </p:animEffect>
                                  </p:childTnLst>
                                </p:cTn>
                              </p:par>
                              <p:par>
                                <p:cTn id="69" presetID="9" presetClass="entr" presetSubtype="0" fill="hold" nodeType="withEffect">
                                  <p:stCondLst>
                                    <p:cond delay="0"/>
                                  </p:stCondLst>
                                  <p:childTnLst>
                                    <p:set>
                                      <p:cBhvr>
                                        <p:cTn id="70" dur="1" fill="hold">
                                          <p:stCondLst>
                                            <p:cond delay="0"/>
                                          </p:stCondLst>
                                        </p:cTn>
                                        <p:tgtEl>
                                          <p:spTgt spid="64"/>
                                        </p:tgtEl>
                                        <p:attrNameLst>
                                          <p:attrName>style.visibility</p:attrName>
                                        </p:attrNameLst>
                                      </p:cBhvr>
                                      <p:to>
                                        <p:strVal val="visible"/>
                                      </p:to>
                                    </p:set>
                                    <p:animEffect transition="in" filter="dissolve">
                                      <p:cBhvr>
                                        <p:cTn id="71" dur="500"/>
                                        <p:tgtEl>
                                          <p:spTgt spid="64"/>
                                        </p:tgtEl>
                                      </p:cBhvr>
                                    </p:animEffect>
                                  </p:childTnLst>
                                </p:cTn>
                              </p:par>
                              <p:par>
                                <p:cTn id="72" presetID="9" presetClass="entr" presetSubtype="0" fill="hold" nodeType="withEffect">
                                  <p:stCondLst>
                                    <p:cond delay="0"/>
                                  </p:stCondLst>
                                  <p:childTnLst>
                                    <p:set>
                                      <p:cBhvr>
                                        <p:cTn id="73" dur="1" fill="hold">
                                          <p:stCondLst>
                                            <p:cond delay="0"/>
                                          </p:stCondLst>
                                        </p:cTn>
                                        <p:tgtEl>
                                          <p:spTgt spid="70"/>
                                        </p:tgtEl>
                                        <p:attrNameLst>
                                          <p:attrName>style.visibility</p:attrName>
                                        </p:attrNameLst>
                                      </p:cBhvr>
                                      <p:to>
                                        <p:strVal val="visible"/>
                                      </p:to>
                                    </p:set>
                                    <p:animEffect transition="in" filter="dissolve">
                                      <p:cBhvr>
                                        <p:cTn id="74" dur="50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5" fill="hold" display="0">
                  <p:stCondLst>
                    <p:cond delay="indefinite"/>
                  </p:stCondLst>
                  <p:endCondLst>
                    <p:cond evt="onStopAudio" delay="0">
                      <p:tgtEl>
                        <p:sldTgt/>
                      </p:tgtEl>
                    </p:cond>
                  </p:endCondLst>
                </p:cTn>
                <p:tgtEl>
                  <p:spTgt spid="47"/>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928009" y="1816964"/>
            <a:ext cx="5287982" cy="1509571"/>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Proposed Activities &amp; Timeline</a:t>
            </a:r>
            <a:endParaRPr sz="4800" dirty="0"/>
          </a:p>
        </p:txBody>
      </p:sp>
      <p:pic>
        <p:nvPicPr>
          <p:cNvPr id="5" name="Audio 4">
            <a:hlinkClick r:id="" action="ppaction://media"/>
            <a:extLst>
              <a:ext uri="{FF2B5EF4-FFF2-40B4-BE49-F238E27FC236}">
                <a16:creationId xmlns:a16="http://schemas.microsoft.com/office/drawing/2014/main" id="{221CDCF1-728F-53A0-FDDD-D30036F3515C}"/>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4113332226"/>
      </p:ext>
    </p:extLst>
  </p:cSld>
  <p:clrMapOvr>
    <a:masterClrMapping/>
  </p:clrMapOvr>
  <mc:AlternateContent xmlns:mc="http://schemas.openxmlformats.org/markup-compatibility/2006" xmlns:p14="http://schemas.microsoft.com/office/powerpoint/2010/main">
    <mc:Choice Requires="p14">
      <p:transition spd="slow" p14:dur="2000" advTm="4555"/>
    </mc:Choice>
    <mc:Fallback xmlns="">
      <p:transition spd="slow" advTm="4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47"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5"/>
                </p:tgtEl>
              </p:cMediaNode>
            </p:audio>
          </p:childTnLst>
        </p:cTn>
      </p:par>
    </p:tnLst>
    <p:bldLst>
      <p:bldP spid="55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45"/>
        <p:cNvGrpSpPr/>
        <p:nvPr/>
      </p:nvGrpSpPr>
      <p:grpSpPr>
        <a:xfrm>
          <a:off x="0" y="0"/>
          <a:ext cx="0" cy="0"/>
          <a:chOff x="0" y="0"/>
          <a:chExt cx="0" cy="0"/>
        </a:xfrm>
      </p:grpSpPr>
      <p:sp>
        <p:nvSpPr>
          <p:cNvPr id="547" name="Google Shape;547;p65"/>
          <p:cNvSpPr txBox="1">
            <a:spLocks noGrp="1"/>
          </p:cNvSpPr>
          <p:nvPr>
            <p:ph type="title"/>
          </p:nvPr>
        </p:nvSpPr>
        <p:spPr>
          <a:xfrm>
            <a:off x="713225" y="445025"/>
            <a:ext cx="567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Proposed Activities</a:t>
            </a:r>
            <a:endParaRPr dirty="0"/>
          </a:p>
        </p:txBody>
      </p:sp>
      <p:sp>
        <p:nvSpPr>
          <p:cNvPr id="2" name="Google Shape;912;p90">
            <a:extLst>
              <a:ext uri="{FF2B5EF4-FFF2-40B4-BE49-F238E27FC236}">
                <a16:creationId xmlns:a16="http://schemas.microsoft.com/office/drawing/2014/main" id="{37B88621-3D8A-BBC8-7CBD-71F0F734EA0B}"/>
              </a:ext>
            </a:extLst>
          </p:cNvPr>
          <p:cNvSpPr txBox="1">
            <a:spLocks/>
          </p:cNvSpPr>
          <p:nvPr/>
        </p:nvSpPr>
        <p:spPr>
          <a:xfrm>
            <a:off x="3447600" y="2730739"/>
            <a:ext cx="2126100" cy="444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000" dirty="0"/>
              <a:t>Artefact Creation Phase</a:t>
            </a:r>
          </a:p>
        </p:txBody>
      </p:sp>
      <p:sp>
        <p:nvSpPr>
          <p:cNvPr id="3" name="Google Shape;914;p90">
            <a:extLst>
              <a:ext uri="{FF2B5EF4-FFF2-40B4-BE49-F238E27FC236}">
                <a16:creationId xmlns:a16="http://schemas.microsoft.com/office/drawing/2014/main" id="{A6DD45ED-2766-DF68-1DCF-CC03BED99CD6}"/>
              </a:ext>
            </a:extLst>
          </p:cNvPr>
          <p:cNvSpPr txBox="1">
            <a:spLocks/>
          </p:cNvSpPr>
          <p:nvPr/>
        </p:nvSpPr>
        <p:spPr>
          <a:xfrm>
            <a:off x="894350" y="2650703"/>
            <a:ext cx="2126100" cy="76047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000" dirty="0"/>
              <a:t>Research Phase</a:t>
            </a:r>
          </a:p>
        </p:txBody>
      </p:sp>
      <p:sp>
        <p:nvSpPr>
          <p:cNvPr id="4" name="Google Shape;916;p90">
            <a:extLst>
              <a:ext uri="{FF2B5EF4-FFF2-40B4-BE49-F238E27FC236}">
                <a16:creationId xmlns:a16="http://schemas.microsoft.com/office/drawing/2014/main" id="{35A603D8-E59C-A594-E246-0E96F01A796B}"/>
              </a:ext>
            </a:extLst>
          </p:cNvPr>
          <p:cNvSpPr txBox="1">
            <a:spLocks/>
          </p:cNvSpPr>
          <p:nvPr/>
        </p:nvSpPr>
        <p:spPr>
          <a:xfrm>
            <a:off x="6000850" y="2729065"/>
            <a:ext cx="2126100" cy="4440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GB" sz="2000" dirty="0"/>
              <a:t>Reporting Phase</a:t>
            </a:r>
          </a:p>
        </p:txBody>
      </p:sp>
      <p:grpSp>
        <p:nvGrpSpPr>
          <p:cNvPr id="8" name="Google Shape;8439;p146">
            <a:extLst>
              <a:ext uri="{FF2B5EF4-FFF2-40B4-BE49-F238E27FC236}">
                <a16:creationId xmlns:a16="http://schemas.microsoft.com/office/drawing/2014/main" id="{601A9B90-3859-24D6-A850-411D9BF7408C}"/>
              </a:ext>
            </a:extLst>
          </p:cNvPr>
          <p:cNvGrpSpPr/>
          <p:nvPr/>
        </p:nvGrpSpPr>
        <p:grpSpPr>
          <a:xfrm>
            <a:off x="1808211" y="2145551"/>
            <a:ext cx="298377" cy="354519"/>
            <a:chOff x="-48233050" y="3569725"/>
            <a:chExt cx="252050" cy="299475"/>
          </a:xfrm>
          <a:solidFill>
            <a:schemeClr val="accent2"/>
          </a:solidFill>
        </p:grpSpPr>
        <p:sp>
          <p:nvSpPr>
            <p:cNvPr id="9" name="Google Shape;8440;p146">
              <a:extLst>
                <a:ext uri="{FF2B5EF4-FFF2-40B4-BE49-F238E27FC236}">
                  <a16:creationId xmlns:a16="http://schemas.microsoft.com/office/drawing/2014/main" id="{CD79951A-4C6E-B6FD-B299-D76600290740}"/>
                </a:ext>
              </a:extLst>
            </p:cNvPr>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441;p146">
              <a:extLst>
                <a:ext uri="{FF2B5EF4-FFF2-40B4-BE49-F238E27FC236}">
                  <a16:creationId xmlns:a16="http://schemas.microsoft.com/office/drawing/2014/main" id="{954679BF-FFC1-7FDA-CAC1-CD894EC09134}"/>
                </a:ext>
              </a:extLst>
            </p:cNvPr>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442;p146">
              <a:extLst>
                <a:ext uri="{FF2B5EF4-FFF2-40B4-BE49-F238E27FC236}">
                  <a16:creationId xmlns:a16="http://schemas.microsoft.com/office/drawing/2014/main" id="{C0B46FB5-92CA-B784-1368-A5DAB8EA7A68}"/>
                </a:ext>
              </a:extLst>
            </p:cNvPr>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7838;p145">
            <a:extLst>
              <a:ext uri="{FF2B5EF4-FFF2-40B4-BE49-F238E27FC236}">
                <a16:creationId xmlns:a16="http://schemas.microsoft.com/office/drawing/2014/main" id="{34449B84-C95D-7D07-46AC-247775CD4CEC}"/>
              </a:ext>
            </a:extLst>
          </p:cNvPr>
          <p:cNvGrpSpPr/>
          <p:nvPr/>
        </p:nvGrpSpPr>
        <p:grpSpPr>
          <a:xfrm>
            <a:off x="4388974" y="2176661"/>
            <a:ext cx="366052" cy="356831"/>
            <a:chOff x="-31817400" y="3910025"/>
            <a:chExt cx="301675" cy="294075"/>
          </a:xfrm>
          <a:solidFill>
            <a:schemeClr val="accent2"/>
          </a:solidFill>
        </p:grpSpPr>
        <p:sp>
          <p:nvSpPr>
            <p:cNvPr id="13" name="Google Shape;7839;p145">
              <a:extLst>
                <a:ext uri="{FF2B5EF4-FFF2-40B4-BE49-F238E27FC236}">
                  <a16:creationId xmlns:a16="http://schemas.microsoft.com/office/drawing/2014/main" id="{C08F4A61-4BB6-AF88-FAC6-04005211739C}"/>
                </a:ext>
              </a:extLst>
            </p:cNvPr>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840;p145">
              <a:extLst>
                <a:ext uri="{FF2B5EF4-FFF2-40B4-BE49-F238E27FC236}">
                  <a16:creationId xmlns:a16="http://schemas.microsoft.com/office/drawing/2014/main" id="{F64A4BAC-9152-3F90-491E-9F21DDD7FDF2}"/>
                </a:ext>
              </a:extLst>
            </p:cNvPr>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841;p145">
              <a:extLst>
                <a:ext uri="{FF2B5EF4-FFF2-40B4-BE49-F238E27FC236}">
                  <a16:creationId xmlns:a16="http://schemas.microsoft.com/office/drawing/2014/main" id="{8D54E6DD-90AC-5CAD-7DE7-591C08280E91}"/>
                </a:ext>
              </a:extLst>
            </p:cNvPr>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8429;p146">
            <a:extLst>
              <a:ext uri="{FF2B5EF4-FFF2-40B4-BE49-F238E27FC236}">
                <a16:creationId xmlns:a16="http://schemas.microsoft.com/office/drawing/2014/main" id="{4B5BA3FB-43E5-B98D-3BC1-2AD7B505B803}"/>
              </a:ext>
            </a:extLst>
          </p:cNvPr>
          <p:cNvGrpSpPr/>
          <p:nvPr/>
        </p:nvGrpSpPr>
        <p:grpSpPr>
          <a:xfrm>
            <a:off x="6885338" y="2177566"/>
            <a:ext cx="357123" cy="355258"/>
            <a:chOff x="-48262200" y="3200500"/>
            <a:chExt cx="301675" cy="300100"/>
          </a:xfrm>
          <a:solidFill>
            <a:schemeClr val="accent2"/>
          </a:solidFill>
        </p:grpSpPr>
        <p:sp>
          <p:nvSpPr>
            <p:cNvPr id="17" name="Google Shape;8430;p146">
              <a:extLst>
                <a:ext uri="{FF2B5EF4-FFF2-40B4-BE49-F238E27FC236}">
                  <a16:creationId xmlns:a16="http://schemas.microsoft.com/office/drawing/2014/main" id="{BF3DC36E-354F-5732-249B-1AEDCEE7AB22}"/>
                </a:ext>
              </a:extLst>
            </p:cNvPr>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431;p146">
              <a:extLst>
                <a:ext uri="{FF2B5EF4-FFF2-40B4-BE49-F238E27FC236}">
                  <a16:creationId xmlns:a16="http://schemas.microsoft.com/office/drawing/2014/main" id="{2AA9018A-A6B6-FFC9-17E9-5DC9C947BCA2}"/>
                </a:ext>
              </a:extLst>
            </p:cNvPr>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432;p146">
              <a:extLst>
                <a:ext uri="{FF2B5EF4-FFF2-40B4-BE49-F238E27FC236}">
                  <a16:creationId xmlns:a16="http://schemas.microsoft.com/office/drawing/2014/main" id="{D0BD88AE-8320-7603-D712-950EE68BD3E8}"/>
                </a:ext>
              </a:extLst>
            </p:cNvPr>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433;p146">
              <a:extLst>
                <a:ext uri="{FF2B5EF4-FFF2-40B4-BE49-F238E27FC236}">
                  <a16:creationId xmlns:a16="http://schemas.microsoft.com/office/drawing/2014/main" id="{BB57C910-7A19-81F5-277E-5F987AA3EE9B}"/>
                </a:ext>
              </a:extLst>
            </p:cNvPr>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8434;p146">
              <a:extLst>
                <a:ext uri="{FF2B5EF4-FFF2-40B4-BE49-F238E27FC236}">
                  <a16:creationId xmlns:a16="http://schemas.microsoft.com/office/drawing/2014/main" id="{46907228-8F71-A37E-2A83-784E04268602}"/>
                </a:ext>
              </a:extLst>
            </p:cNvPr>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8435;p146">
              <a:extLst>
                <a:ext uri="{FF2B5EF4-FFF2-40B4-BE49-F238E27FC236}">
                  <a16:creationId xmlns:a16="http://schemas.microsoft.com/office/drawing/2014/main" id="{8A5DDD51-E9A0-A29E-722A-D09944EEC939}"/>
                </a:ext>
              </a:extLst>
            </p:cNvPr>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8436;p146">
              <a:extLst>
                <a:ext uri="{FF2B5EF4-FFF2-40B4-BE49-F238E27FC236}">
                  <a16:creationId xmlns:a16="http://schemas.microsoft.com/office/drawing/2014/main" id="{640B4502-22A1-5FEA-3040-38E5E6B7D04C}"/>
                </a:ext>
              </a:extLst>
            </p:cNvPr>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437;p146">
              <a:extLst>
                <a:ext uri="{FF2B5EF4-FFF2-40B4-BE49-F238E27FC236}">
                  <a16:creationId xmlns:a16="http://schemas.microsoft.com/office/drawing/2014/main" id="{30D886D7-4E07-974E-A5CE-2DB561D0236E}"/>
                </a:ext>
              </a:extLst>
            </p:cNvPr>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438;p146">
              <a:extLst>
                <a:ext uri="{FF2B5EF4-FFF2-40B4-BE49-F238E27FC236}">
                  <a16:creationId xmlns:a16="http://schemas.microsoft.com/office/drawing/2014/main" id="{316889D5-70DE-6A6C-BB60-701AA9182A65}"/>
                </a:ext>
              </a:extLst>
            </p:cNvPr>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8" name="Audio 17">
            <a:hlinkClick r:id="" action="ppaction://media"/>
            <a:extLst>
              <a:ext uri="{FF2B5EF4-FFF2-40B4-BE49-F238E27FC236}">
                <a16:creationId xmlns:a16="http://schemas.microsoft.com/office/drawing/2014/main" id="{2C239A6C-8214-F442-F046-653463A05719}"/>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2681759841"/>
      </p:ext>
    </p:extLst>
  </p:cSld>
  <p:clrMapOvr>
    <a:masterClrMapping/>
  </p:clrMapOvr>
  <mc:AlternateContent xmlns:mc="http://schemas.openxmlformats.org/markup-compatibility/2006" xmlns:p14="http://schemas.microsoft.com/office/powerpoint/2010/main">
    <mc:Choice Requires="p14">
      <p:transition spd="slow" p14:dur="2000" advTm="20851"/>
    </mc:Choice>
    <mc:Fallback xmlns="">
      <p:transition spd="slow" advTm="20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8"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0-#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 presetClass="entr" presetSubtype="4"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additive="base">
                                        <p:cTn id="21" dur="500" fill="hold"/>
                                        <p:tgtEl>
                                          <p:spTgt spid="2"/>
                                        </p:tgtEl>
                                        <p:attrNameLst>
                                          <p:attrName>ppt_x</p:attrName>
                                        </p:attrNameLst>
                                      </p:cBhvr>
                                      <p:tavLst>
                                        <p:tav tm="0">
                                          <p:val>
                                            <p:strVal val="#ppt_x"/>
                                          </p:val>
                                        </p:tav>
                                        <p:tav tm="100000">
                                          <p:val>
                                            <p:strVal val="#ppt_x"/>
                                          </p:val>
                                        </p:tav>
                                      </p:tavLst>
                                    </p:anim>
                                    <p:anim calcmode="lin" valueType="num">
                                      <p:cBhvr additive="base">
                                        <p:cTn id="22" dur="500" fill="hold"/>
                                        <p:tgtEl>
                                          <p:spTgt spid="2"/>
                                        </p:tgtEl>
                                        <p:attrNameLst>
                                          <p:attrName>ppt_y</p:attrName>
                                        </p:attrNameLst>
                                      </p:cBhvr>
                                      <p:tavLst>
                                        <p:tav tm="0">
                                          <p:val>
                                            <p:strVal val="1+#ppt_h/2"/>
                                          </p:val>
                                        </p:tav>
                                        <p:tav tm="100000">
                                          <p:val>
                                            <p:strVal val="#ppt_y"/>
                                          </p:val>
                                        </p:tav>
                                      </p:tavLst>
                                    </p:anim>
                                  </p:childTnLst>
                                </p:cTn>
                              </p:par>
                              <p:par>
                                <p:cTn id="23" presetID="2" presetClass="entr" presetSubtype="4"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anim calcmode="lin" valueType="num">
                                      <p:cBhvr additive="base">
                                        <p:cTn id="25" dur="500" fill="hold"/>
                                        <p:tgtEl>
                                          <p:spTgt spid="12"/>
                                        </p:tgtEl>
                                        <p:attrNameLst>
                                          <p:attrName>ppt_x</p:attrName>
                                        </p:attrNameLst>
                                      </p:cBhvr>
                                      <p:tavLst>
                                        <p:tav tm="0">
                                          <p:val>
                                            <p:strVal val="#ppt_x"/>
                                          </p:val>
                                        </p:tav>
                                        <p:tav tm="100000">
                                          <p:val>
                                            <p:strVal val="#ppt_x"/>
                                          </p:val>
                                        </p:tav>
                                      </p:tavLst>
                                    </p:anim>
                                    <p:anim calcmode="lin" valueType="num">
                                      <p:cBhvr additive="base">
                                        <p:cTn id="26"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 calcmode="lin" valueType="num">
                                      <p:cBhvr additive="base">
                                        <p:cTn id="31" dur="500"/>
                                        <p:tgtEl>
                                          <p:spTgt spid="4"/>
                                        </p:tgtEl>
                                        <p:attrNameLst>
                                          <p:attrName>ppt_x</p:attrName>
                                        </p:attrNameLst>
                                      </p:cBhvr>
                                      <p:tavLst>
                                        <p:tav tm="0">
                                          <p:val>
                                            <p:strVal val="#ppt_x+1"/>
                                          </p:val>
                                        </p:tav>
                                        <p:tav tm="100000">
                                          <p:val>
                                            <p:strVal val="#ppt_x"/>
                                          </p:val>
                                        </p:tav>
                                      </p:tavLst>
                                    </p:anim>
                                  </p:childTnLst>
                                </p:cTn>
                              </p:par>
                              <p:par>
                                <p:cTn id="32" presetID="2" presetClass="entr" presetSubtype="2" fill="hold" nodeType="withEffect">
                                  <p:stCondLst>
                                    <p:cond delay="0"/>
                                  </p:stCondLst>
                                  <p:childTnLst>
                                    <p:set>
                                      <p:cBhvr>
                                        <p:cTn id="33" dur="1" fill="hold">
                                          <p:stCondLst>
                                            <p:cond delay="0"/>
                                          </p:stCondLst>
                                        </p:cTn>
                                        <p:tgtEl>
                                          <p:spTgt spid="16"/>
                                        </p:tgtEl>
                                        <p:attrNameLst>
                                          <p:attrName>style.visibility</p:attrName>
                                        </p:attrNameLst>
                                      </p:cBhvr>
                                      <p:to>
                                        <p:strVal val="visible"/>
                                      </p:to>
                                    </p:set>
                                    <p:anim calcmode="lin" valueType="num">
                                      <p:cBhvr additive="base">
                                        <p:cTn id="34" dur="500" fill="hold"/>
                                        <p:tgtEl>
                                          <p:spTgt spid="16"/>
                                        </p:tgtEl>
                                        <p:attrNameLst>
                                          <p:attrName>ppt_x</p:attrName>
                                        </p:attrNameLst>
                                      </p:cBhvr>
                                      <p:tavLst>
                                        <p:tav tm="0">
                                          <p:val>
                                            <p:strVal val="1+#ppt_w/2"/>
                                          </p:val>
                                        </p:tav>
                                        <p:tav tm="100000">
                                          <p:val>
                                            <p:strVal val="#ppt_x"/>
                                          </p:val>
                                        </p:tav>
                                      </p:tavLst>
                                    </p:anim>
                                    <p:anim calcmode="lin" valueType="num">
                                      <p:cBhvr additive="base">
                                        <p:cTn id="35" dur="50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6" fill="hold" display="0">
                  <p:stCondLst>
                    <p:cond delay="indefinite"/>
                  </p:stCondLst>
                  <p:endCondLst>
                    <p:cond evt="onStopAudio" delay="0">
                      <p:tgtEl>
                        <p:sldTgt/>
                      </p:tgtEl>
                    </p:cond>
                  </p:endCondLst>
                </p:cTn>
                <p:tgtEl>
                  <p:spTgt spid="18"/>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project&#10;&#10;Description automatically generated">
            <a:extLst>
              <a:ext uri="{FF2B5EF4-FFF2-40B4-BE49-F238E27FC236}">
                <a16:creationId xmlns:a16="http://schemas.microsoft.com/office/drawing/2014/main" id="{D9DC0A19-4922-EE19-12D6-51423D54B2DA}"/>
              </a:ext>
            </a:extLst>
          </p:cNvPr>
          <p:cNvPicPr>
            <a:picLocks noChangeAspect="1"/>
          </p:cNvPicPr>
          <p:nvPr/>
        </p:nvPicPr>
        <p:blipFill>
          <a:blip r:embed="rId6"/>
          <a:stretch>
            <a:fillRect/>
          </a:stretch>
        </p:blipFill>
        <p:spPr>
          <a:xfrm>
            <a:off x="1487626" y="402358"/>
            <a:ext cx="6168748" cy="4338784"/>
          </a:xfrm>
          <a:prstGeom prst="rect">
            <a:avLst/>
          </a:prstGeom>
        </p:spPr>
      </p:pic>
      <p:pic>
        <p:nvPicPr>
          <p:cNvPr id="25" name="Audio 24">
            <a:hlinkClick r:id="" action="ppaction://media"/>
            <a:extLst>
              <a:ext uri="{FF2B5EF4-FFF2-40B4-BE49-F238E27FC236}">
                <a16:creationId xmlns:a16="http://schemas.microsoft.com/office/drawing/2014/main" id="{457DBB1D-E9B6-AD66-4B7B-2D02F833416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3297234408"/>
      </p:ext>
    </p:extLst>
  </p:cSld>
  <p:clrMapOvr>
    <a:masterClrMapping/>
  </p:clrMapOvr>
  <mc:AlternateContent xmlns:mc="http://schemas.openxmlformats.org/markup-compatibility/2006" xmlns:p14="http://schemas.microsoft.com/office/powerpoint/2010/main">
    <mc:Choice Requires="p14">
      <p:transition spd="slow" p14:dur="2000" advTm="140968"/>
    </mc:Choice>
    <mc:Fallback xmlns="">
      <p:transition spd="slow" advTm="140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down)">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5"/>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928009" y="2111945"/>
            <a:ext cx="5287982" cy="9196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Thank You!</a:t>
            </a:r>
            <a:endParaRPr sz="4800" dirty="0"/>
          </a:p>
        </p:txBody>
      </p:sp>
      <p:pic>
        <p:nvPicPr>
          <p:cNvPr id="18" name="Audio 17">
            <a:hlinkClick r:id="" action="ppaction://media"/>
            <a:extLst>
              <a:ext uri="{FF2B5EF4-FFF2-40B4-BE49-F238E27FC236}">
                <a16:creationId xmlns:a16="http://schemas.microsoft.com/office/drawing/2014/main" id="{185526CA-A61B-6331-DAF0-991077172FCF}"/>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1836749926"/>
      </p:ext>
    </p:extLst>
  </p:cSld>
  <p:clrMapOvr>
    <a:masterClrMapping/>
  </p:clrMapOvr>
  <mc:AlternateContent xmlns:mc="http://schemas.openxmlformats.org/markup-compatibility/2006">
    <mc:Choice xmlns:p14="http://schemas.microsoft.com/office/powerpoint/2010/main" Requires="p14">
      <p:transition spd="slow" p14:dur="2000" advTm="17991"/>
    </mc:Choice>
    <mc:Fallback>
      <p:transition spd="slow" advTm="17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par>
                    <p:cTn id="7" fill="hold">
                      <p:stCondLst>
                        <p:cond delay="indefinite"/>
                      </p:stCondLst>
                      <p:childTnLst>
                        <p:par>
                          <p:cTn id="8" fill="hold">
                            <p:stCondLst>
                              <p:cond delay="0"/>
                            </p:stCondLst>
                            <p:childTnLst>
                              <p:par>
                                <p:cTn id="9" presetID="47"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18"/>
                </p:tgtEl>
              </p:cMediaNode>
            </p:audio>
          </p:childTnLst>
        </p:cTn>
      </p:par>
    </p:tnLst>
    <p:bldLst>
      <p:bldP spid="55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535"/>
        <p:cNvGrpSpPr/>
        <p:nvPr/>
      </p:nvGrpSpPr>
      <p:grpSpPr>
        <a:xfrm>
          <a:off x="0" y="0"/>
          <a:ext cx="0" cy="0"/>
          <a:chOff x="0" y="0"/>
          <a:chExt cx="0" cy="0"/>
        </a:xfrm>
      </p:grpSpPr>
      <p:sp>
        <p:nvSpPr>
          <p:cNvPr id="1536" name="Google Shape;1536;p120"/>
          <p:cNvSpPr txBox="1">
            <a:spLocks noGrp="1"/>
          </p:cNvSpPr>
          <p:nvPr>
            <p:ph type="subTitle" idx="1"/>
          </p:nvPr>
        </p:nvSpPr>
        <p:spPr>
          <a:xfrm>
            <a:off x="4525188" y="917750"/>
            <a:ext cx="3957600" cy="3981638"/>
          </a:xfrm>
          <a:prstGeom prst="rect">
            <a:avLst/>
          </a:prstGeom>
        </p:spPr>
        <p:txBody>
          <a:bodyPr spcFirstLastPara="1" wrap="square" lIns="91425" tIns="91425" rIns="91425" bIns="91425" anchor="ctr" anchorCtr="0">
            <a:noAutofit/>
          </a:bodyPr>
          <a:lstStyle/>
          <a:p>
            <a:pPr lvl="0" indent="-317500" algn="l">
              <a:spcBef>
                <a:spcPts val="1000"/>
              </a:spcBef>
              <a:buFont typeface="Merriweather"/>
              <a:buChar char="●"/>
            </a:pPr>
            <a:r>
              <a:rPr lang="en" sz="600" dirty="0">
                <a:solidFill>
                  <a:schemeClr val="dk1"/>
                </a:solidFill>
              </a:rPr>
              <a:t>Sung, Y. H., Park, S. J., Kim, D. Y. &amp; Kim, S. (2022) GPS Spoofing Detection Method for Small UAVs Using 1D Convolution Neural Network. </a:t>
            </a:r>
            <a:r>
              <a:rPr lang="en" sz="600" i="1" dirty="0">
                <a:solidFill>
                  <a:schemeClr val="dk1"/>
                </a:solidFill>
              </a:rPr>
              <a:t>Sensors</a:t>
            </a:r>
            <a:r>
              <a:rPr lang="en" sz="600" dirty="0">
                <a:solidFill>
                  <a:schemeClr val="dk1"/>
                </a:solidFill>
              </a:rPr>
              <a:t> 22(23): 1-15. DOI: </a:t>
            </a:r>
            <a:r>
              <a:rPr lang="en-GB" sz="600" dirty="0">
                <a:solidFill>
                  <a:schemeClr val="dk1"/>
                </a:solidFill>
                <a:hlinkClick r:id="rId3"/>
              </a:rPr>
              <a:t>https://doi.org/10.3390/s22239412</a:t>
            </a:r>
            <a:r>
              <a:rPr lang="en-GB" sz="600" dirty="0">
                <a:solidFill>
                  <a:schemeClr val="dk1"/>
                </a:solidFill>
              </a:rPr>
              <a:t> [Accessed 13 May 2024].</a:t>
            </a:r>
            <a:endParaRPr sz="600" dirty="0">
              <a:solidFill>
                <a:schemeClr val="dk1"/>
              </a:solidFill>
            </a:endParaRPr>
          </a:p>
          <a:p>
            <a:pPr lvl="0" indent="-317500" algn="l">
              <a:spcBef>
                <a:spcPts val="1000"/>
              </a:spcBef>
              <a:buClr>
                <a:schemeClr val="dk1"/>
              </a:buClr>
            </a:pPr>
            <a:r>
              <a:rPr lang="en" sz="600" dirty="0" err="1">
                <a:solidFill>
                  <a:schemeClr val="dk1"/>
                </a:solidFill>
              </a:rPr>
              <a:t>Jullian</a:t>
            </a:r>
            <a:r>
              <a:rPr lang="en" sz="600" dirty="0">
                <a:solidFill>
                  <a:schemeClr val="dk1"/>
                </a:solidFill>
              </a:rPr>
              <a:t>, O., Otero, B., </a:t>
            </a:r>
            <a:r>
              <a:rPr lang="en" sz="600" dirty="0" err="1">
                <a:solidFill>
                  <a:schemeClr val="dk1"/>
                </a:solidFill>
              </a:rPr>
              <a:t>Stojilovic</a:t>
            </a:r>
            <a:r>
              <a:rPr lang="en" sz="600" dirty="0">
                <a:solidFill>
                  <a:schemeClr val="dk1"/>
                </a:solidFill>
              </a:rPr>
              <a:t>, M., Costa, J. J., </a:t>
            </a:r>
            <a:r>
              <a:rPr lang="en" sz="600" dirty="0" err="1">
                <a:solidFill>
                  <a:schemeClr val="dk1"/>
                </a:solidFill>
              </a:rPr>
              <a:t>Verdu</a:t>
            </a:r>
            <a:r>
              <a:rPr lang="en" sz="600" dirty="0">
                <a:solidFill>
                  <a:schemeClr val="dk1"/>
                </a:solidFill>
              </a:rPr>
              <a:t>, J. &amp; </a:t>
            </a:r>
            <a:r>
              <a:rPr lang="en" sz="600" dirty="0" err="1">
                <a:solidFill>
                  <a:schemeClr val="dk1"/>
                </a:solidFill>
              </a:rPr>
              <a:t>Pajuelo</a:t>
            </a:r>
            <a:r>
              <a:rPr lang="en" sz="600" dirty="0">
                <a:solidFill>
                  <a:schemeClr val="dk1"/>
                </a:solidFill>
              </a:rPr>
              <a:t>, M. A. (2021) ‘Deep Learning Detection of GPS Spoofing’, </a:t>
            </a:r>
            <a:r>
              <a:rPr lang="en" sz="600" i="1" dirty="0">
                <a:solidFill>
                  <a:schemeClr val="dk1"/>
                </a:solidFill>
              </a:rPr>
              <a:t>International Conference on Machine Learning, Optimization, and Data Science</a:t>
            </a:r>
            <a:r>
              <a:rPr lang="en" sz="600" dirty="0">
                <a:solidFill>
                  <a:schemeClr val="dk1"/>
                </a:solidFill>
              </a:rPr>
              <a:t>.  Grasmere, United Kingdom. 04 – 08 October 2021. Online: Springer Link. DOI: </a:t>
            </a:r>
            <a:r>
              <a:rPr lang="en-GB" sz="600" dirty="0">
                <a:solidFill>
                  <a:schemeClr val="dk1"/>
                </a:solidFill>
                <a:hlinkClick r:id="rId4"/>
              </a:rPr>
              <a:t>https://www.doi.org/10.1007/978-3-030-95467-3_38</a:t>
            </a:r>
            <a:r>
              <a:rPr lang="en-GB" sz="600" dirty="0">
                <a:solidFill>
                  <a:schemeClr val="dk1"/>
                </a:solidFill>
              </a:rPr>
              <a:t> [Accessed 13 May 2024].</a:t>
            </a:r>
            <a:endParaRPr sz="600" dirty="0">
              <a:solidFill>
                <a:schemeClr val="dk1"/>
              </a:solidFill>
            </a:endParaRPr>
          </a:p>
          <a:p>
            <a:pPr lvl="0" indent="-317500" algn="l">
              <a:spcBef>
                <a:spcPts val="1000"/>
              </a:spcBef>
              <a:buClr>
                <a:schemeClr val="dk1"/>
              </a:buClr>
            </a:pPr>
            <a:r>
              <a:rPr lang="en" sz="600" dirty="0">
                <a:solidFill>
                  <a:schemeClr val="dk1"/>
                </a:solidFill>
              </a:rPr>
              <a:t>IATA (2023) </a:t>
            </a:r>
            <a:r>
              <a:rPr lang="en" sz="600" i="1" dirty="0">
                <a:solidFill>
                  <a:schemeClr val="dk1"/>
                </a:solidFill>
              </a:rPr>
              <a:t>GNSS/GPS Interference MENA Region 2022 – 2023 (Jan – Aug)</a:t>
            </a:r>
            <a:r>
              <a:rPr lang="en" sz="600" dirty="0">
                <a:solidFill>
                  <a:schemeClr val="dk1"/>
                </a:solidFill>
              </a:rPr>
              <a:t>. Online: ICAO. Available from: </a:t>
            </a:r>
            <a:r>
              <a:rPr lang="en-GB" sz="600" dirty="0">
                <a:solidFill>
                  <a:schemeClr val="dk1"/>
                </a:solidFill>
                <a:hlinkClick r:id="rId5"/>
              </a:rPr>
              <a:t>https://www.icao.int/MID/Documents/2023/ATM%20SG9/PPT24.pdf</a:t>
            </a:r>
            <a:r>
              <a:rPr lang="en-GB" sz="600" dirty="0">
                <a:solidFill>
                  <a:schemeClr val="dk1"/>
                </a:solidFill>
              </a:rPr>
              <a:t> </a:t>
            </a:r>
            <a:r>
              <a:rPr lang="en" sz="600" dirty="0">
                <a:solidFill>
                  <a:schemeClr val="dk1"/>
                </a:solidFill>
              </a:rPr>
              <a:t>[Accessed 13 May 2024].</a:t>
            </a:r>
            <a:endParaRPr sz="600" dirty="0">
              <a:solidFill>
                <a:schemeClr val="dk1"/>
              </a:solidFill>
            </a:endParaRPr>
          </a:p>
          <a:p>
            <a:pPr lvl="0" indent="-317500" algn="l">
              <a:spcBef>
                <a:spcPts val="1000"/>
              </a:spcBef>
              <a:buClr>
                <a:schemeClr val="dk1"/>
              </a:buClr>
            </a:pPr>
            <a:r>
              <a:rPr lang="en" sz="600" dirty="0">
                <a:solidFill>
                  <a:schemeClr val="dk1"/>
                </a:solidFill>
              </a:rPr>
              <a:t>IATA (2023) </a:t>
            </a:r>
            <a:r>
              <a:rPr lang="en" sz="600" i="1" dirty="0">
                <a:solidFill>
                  <a:schemeClr val="dk1"/>
                </a:solidFill>
              </a:rPr>
              <a:t>GNSS/GPS Interference Reported in MENA Region 2022.</a:t>
            </a:r>
            <a:r>
              <a:rPr lang="en" sz="600" dirty="0">
                <a:solidFill>
                  <a:schemeClr val="dk1"/>
                </a:solidFill>
              </a:rPr>
              <a:t> Online: ICAO. Available from: </a:t>
            </a:r>
            <a:r>
              <a:rPr lang="en-GB" sz="600" dirty="0">
                <a:solidFill>
                  <a:schemeClr val="dk1"/>
                </a:solidFill>
                <a:hlinkClick r:id="rId6"/>
              </a:rPr>
              <a:t>https://www.icao.int/EURNAT/Other%20Meetings%20Seminars%20and%20Workshops/ICAO%20-IATA%20joint%20webinar%20on%20prevention%20of%20Controlled%20Flight%20into%20Terrain%20(CFIT)/7.%20CIFT%20-%20GNSS%20Incidents%202022.pdf</a:t>
            </a:r>
            <a:r>
              <a:rPr lang="en-GB" sz="600" dirty="0">
                <a:solidFill>
                  <a:schemeClr val="dk1"/>
                </a:solidFill>
              </a:rPr>
              <a:t> [Accessed 13 May 2024].</a:t>
            </a:r>
            <a:endParaRPr sz="600" dirty="0">
              <a:solidFill>
                <a:schemeClr val="dk1"/>
              </a:solidFill>
            </a:endParaRPr>
          </a:p>
          <a:p>
            <a:pPr lvl="0" indent="-317500" algn="l">
              <a:spcBef>
                <a:spcPts val="1000"/>
              </a:spcBef>
              <a:buClr>
                <a:schemeClr val="dk1"/>
              </a:buClr>
            </a:pPr>
            <a:r>
              <a:rPr lang="en" sz="600" dirty="0">
                <a:solidFill>
                  <a:schemeClr val="dk1"/>
                </a:solidFill>
              </a:rPr>
              <a:t>IATA (2023) </a:t>
            </a:r>
            <a:r>
              <a:rPr lang="en" sz="600" i="1" dirty="0">
                <a:solidFill>
                  <a:schemeClr val="dk1"/>
                </a:solidFill>
              </a:rPr>
              <a:t>Topic: Harmful Interference to Global Navigation Satellite System (GNSS) and its impacts on flight and air traffic management operations</a:t>
            </a:r>
            <a:r>
              <a:rPr lang="en" sz="600" dirty="0">
                <a:solidFill>
                  <a:schemeClr val="dk1"/>
                </a:solidFill>
              </a:rPr>
              <a:t>. Online: IATA. Available from: </a:t>
            </a:r>
            <a:r>
              <a:rPr lang="en-GB" sz="600" dirty="0">
                <a:solidFill>
                  <a:schemeClr val="dk1"/>
                </a:solidFill>
                <a:hlinkClick r:id="rId7"/>
              </a:rPr>
              <a:t>https://www.iata.org/contentassets/d7e421981aa64169af1a8d6b37438d4d/tib---gnss-interference---20230330.pdf</a:t>
            </a:r>
            <a:r>
              <a:rPr lang="en-GB" sz="600" dirty="0">
                <a:solidFill>
                  <a:schemeClr val="dk1"/>
                </a:solidFill>
              </a:rPr>
              <a:t> [Accessed 13 May 2024].</a:t>
            </a:r>
            <a:endParaRPr sz="600" dirty="0">
              <a:solidFill>
                <a:schemeClr val="dk1"/>
              </a:solidFill>
            </a:endParaRPr>
          </a:p>
          <a:p>
            <a:pPr lvl="0" indent="-317500" algn="l">
              <a:spcBef>
                <a:spcPts val="1000"/>
              </a:spcBef>
              <a:spcAft>
                <a:spcPts val="1000"/>
              </a:spcAft>
              <a:buClr>
                <a:schemeClr val="dk1"/>
              </a:buClr>
            </a:pPr>
            <a:r>
              <a:rPr lang="en" sz="600" dirty="0">
                <a:solidFill>
                  <a:schemeClr val="dk1"/>
                </a:solidFill>
              </a:rPr>
              <a:t>ICAO (2023) </a:t>
            </a:r>
            <a:r>
              <a:rPr lang="en" sz="600" i="1" dirty="0">
                <a:solidFill>
                  <a:schemeClr val="dk1"/>
                </a:solidFill>
              </a:rPr>
              <a:t>Cyber Security and Resilience Symposium: Protecting Aviation from Cyber Attacks</a:t>
            </a:r>
            <a:r>
              <a:rPr lang="en" sz="600" dirty="0">
                <a:solidFill>
                  <a:schemeClr val="dk1"/>
                </a:solidFill>
              </a:rPr>
              <a:t>. Online: ICAO. Available from:  </a:t>
            </a:r>
            <a:r>
              <a:rPr lang="en-GB" sz="600" dirty="0">
                <a:solidFill>
                  <a:schemeClr val="dk1"/>
                </a:solidFill>
                <a:hlinkClick r:id="rId8"/>
              </a:rPr>
              <a:t>https://www.icao.int/MID/Documents/2023/Cybersecurity%20Symposium/Outcomes_%20Cybersecurity%20Symposium%20-%20Final%20Draft.pdf</a:t>
            </a:r>
            <a:r>
              <a:rPr lang="en-GB" sz="600" dirty="0">
                <a:solidFill>
                  <a:schemeClr val="dk1"/>
                </a:solidFill>
              </a:rPr>
              <a:t> [Accessed 13 May 2024].</a:t>
            </a:r>
            <a:endParaRPr sz="600" dirty="0">
              <a:solidFill>
                <a:schemeClr val="dk1"/>
              </a:solidFill>
            </a:endParaRPr>
          </a:p>
        </p:txBody>
      </p:sp>
      <p:sp>
        <p:nvSpPr>
          <p:cNvPr id="1537" name="Google Shape;1537;p120"/>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References</a:t>
            </a:r>
            <a:endParaRPr dirty="0"/>
          </a:p>
        </p:txBody>
      </p:sp>
      <p:sp>
        <p:nvSpPr>
          <p:cNvPr id="1538" name="Google Shape;1538;p120"/>
          <p:cNvSpPr txBox="1">
            <a:spLocks noGrp="1"/>
          </p:cNvSpPr>
          <p:nvPr>
            <p:ph type="subTitle" idx="2"/>
          </p:nvPr>
        </p:nvSpPr>
        <p:spPr>
          <a:xfrm>
            <a:off x="661212" y="1304440"/>
            <a:ext cx="3957600" cy="3350422"/>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Merriweather"/>
              <a:buChar char="●"/>
            </a:pPr>
            <a:r>
              <a:rPr lang="en-US" sz="600" dirty="0">
                <a:solidFill>
                  <a:schemeClr val="dk1"/>
                </a:solidFill>
              </a:rPr>
              <a:t>Mackinnon, A. (2024) War-Zone GPS Spoofing Is Threatening Civil Aviation. Available from: </a:t>
            </a:r>
            <a:r>
              <a:rPr lang="en-US" sz="600" dirty="0">
                <a:solidFill>
                  <a:schemeClr val="dk1"/>
                </a:solidFill>
                <a:hlinkClick r:id="rId9"/>
              </a:rPr>
              <a:t>https://www.foreignpolicy.com/2024/03/19/war-zone-gps-spoofing-threat-civil-aviation-russia-iran/#:~:text=In%20spoofing%20incidents%2C%20however%2C%20false.is%20somewhere%20it%20is%20not</a:t>
            </a:r>
            <a:r>
              <a:rPr lang="en-US" sz="600" dirty="0">
                <a:solidFill>
                  <a:schemeClr val="dk1"/>
                </a:solidFill>
              </a:rPr>
              <a:t>.  [Accessed 04 May 2024].</a:t>
            </a:r>
            <a:endParaRPr sz="600" dirty="0">
              <a:solidFill>
                <a:schemeClr val="dk1"/>
              </a:solidFill>
            </a:endParaRPr>
          </a:p>
          <a:p>
            <a:pPr marL="457200" lvl="0" indent="-317500" algn="l" rtl="0">
              <a:spcBef>
                <a:spcPts val="1000"/>
              </a:spcBef>
              <a:spcAft>
                <a:spcPts val="0"/>
              </a:spcAft>
              <a:buClr>
                <a:schemeClr val="dk1"/>
              </a:buClr>
              <a:buSzPts val="1400"/>
              <a:buChar char="●"/>
            </a:pPr>
            <a:r>
              <a:rPr lang="en-US" sz="600" dirty="0" err="1">
                <a:solidFill>
                  <a:schemeClr val="dk1"/>
                </a:solidFill>
              </a:rPr>
              <a:t>Veillette</a:t>
            </a:r>
            <a:r>
              <a:rPr lang="en-US" sz="600" dirty="0">
                <a:solidFill>
                  <a:schemeClr val="dk1"/>
                </a:solidFill>
              </a:rPr>
              <a:t>, P. (2023) The Serious Threat Of GPS Spoofing: An Analysis. Available from: </a:t>
            </a:r>
            <a:r>
              <a:rPr lang="en-US" sz="600" dirty="0">
                <a:solidFill>
                  <a:schemeClr val="dk1"/>
                </a:solidFill>
                <a:hlinkClick r:id="rId10"/>
              </a:rPr>
              <a:t>https://www.aviationweek.com/business-aviation/safety-ops-regulation/serious-threat-gps-spoofing-analysis</a:t>
            </a:r>
            <a:r>
              <a:rPr lang="en-US" sz="600" dirty="0">
                <a:solidFill>
                  <a:schemeClr val="dk1"/>
                </a:solidFill>
              </a:rPr>
              <a:t> [Accessed 04 May 2024].</a:t>
            </a:r>
            <a:endParaRPr sz="600" dirty="0">
              <a:solidFill>
                <a:schemeClr val="dk1"/>
              </a:solidFill>
            </a:endParaRPr>
          </a:p>
          <a:p>
            <a:pPr lvl="0" indent="-317500" algn="l">
              <a:spcBef>
                <a:spcPts val="1000"/>
              </a:spcBef>
              <a:buClr>
                <a:schemeClr val="dk1"/>
              </a:buClr>
            </a:pPr>
            <a:r>
              <a:rPr lang="en-US" sz="600" dirty="0">
                <a:solidFill>
                  <a:schemeClr val="dk1"/>
                </a:solidFill>
              </a:rPr>
              <a:t>Carrion-</a:t>
            </a:r>
            <a:r>
              <a:rPr lang="en-US" sz="600" dirty="0" err="1">
                <a:solidFill>
                  <a:schemeClr val="dk1"/>
                </a:solidFill>
              </a:rPr>
              <a:t>Torro</a:t>
            </a:r>
            <a:r>
              <a:rPr lang="en-US" sz="600" dirty="0">
                <a:solidFill>
                  <a:schemeClr val="dk1"/>
                </a:solidFill>
              </a:rPr>
              <a:t>, M., Aguilar, J., Santorum, M., Perez, M., </a:t>
            </a:r>
            <a:r>
              <a:rPr lang="en-US" sz="600" dirty="0" err="1">
                <a:solidFill>
                  <a:schemeClr val="dk1"/>
                </a:solidFill>
              </a:rPr>
              <a:t>Astudillo</a:t>
            </a:r>
            <a:r>
              <a:rPr lang="en-US" sz="600" dirty="0">
                <a:solidFill>
                  <a:schemeClr val="dk1"/>
                </a:solidFill>
              </a:rPr>
              <a:t>, B., Lopez, C. L., Nieto, M. &amp; Acosta-Vargas, P. (2022) </a:t>
            </a:r>
            <a:r>
              <a:rPr lang="en-US" sz="600" dirty="0" err="1">
                <a:solidFill>
                  <a:schemeClr val="dk1"/>
                </a:solidFill>
              </a:rPr>
              <a:t>iKeyCriteria</a:t>
            </a:r>
            <a:r>
              <a:rPr lang="en-US" sz="600" dirty="0">
                <a:solidFill>
                  <a:schemeClr val="dk1"/>
                </a:solidFill>
              </a:rPr>
              <a:t>: A Qualitative and Quantitative Analysis Method to Infer Key Criteria since a Systematic Literature Review for the Computing Domain. </a:t>
            </a:r>
            <a:r>
              <a:rPr lang="en-US" sz="600" i="1" dirty="0">
                <a:solidFill>
                  <a:schemeClr val="dk1"/>
                </a:solidFill>
              </a:rPr>
              <a:t>Data </a:t>
            </a:r>
            <a:r>
              <a:rPr lang="en-US" sz="600" dirty="0">
                <a:solidFill>
                  <a:schemeClr val="dk1"/>
                </a:solidFill>
              </a:rPr>
              <a:t>7(6): 1-21. DOI: </a:t>
            </a:r>
            <a:r>
              <a:rPr lang="en-US" sz="600" dirty="0">
                <a:solidFill>
                  <a:schemeClr val="dk1"/>
                </a:solidFill>
                <a:hlinkClick r:id="rId11"/>
              </a:rPr>
              <a:t>https://www.doi.org/10.3390/data7060070</a:t>
            </a:r>
            <a:r>
              <a:rPr lang="en-US" sz="600" dirty="0">
                <a:solidFill>
                  <a:schemeClr val="dk1"/>
                </a:solidFill>
              </a:rPr>
              <a:t> [Accessed 12 May 2024].</a:t>
            </a:r>
            <a:endParaRPr sz="600" dirty="0">
              <a:solidFill>
                <a:schemeClr val="dk1"/>
              </a:solidFill>
            </a:endParaRPr>
          </a:p>
          <a:p>
            <a:pPr lvl="0" indent="-317500" algn="l">
              <a:spcBef>
                <a:spcPts val="1000"/>
              </a:spcBef>
              <a:buClr>
                <a:schemeClr val="dk1"/>
              </a:buClr>
            </a:pPr>
            <a:r>
              <a:rPr lang="en" sz="600" dirty="0" err="1">
                <a:solidFill>
                  <a:schemeClr val="dk1"/>
                </a:solidFill>
              </a:rPr>
              <a:t>Vom</a:t>
            </a:r>
            <a:r>
              <a:rPr lang="en" sz="600" dirty="0">
                <a:solidFill>
                  <a:schemeClr val="dk1"/>
                </a:solidFill>
              </a:rPr>
              <a:t> </a:t>
            </a:r>
            <a:r>
              <a:rPr lang="en" sz="600" dirty="0" err="1">
                <a:solidFill>
                  <a:schemeClr val="dk1"/>
                </a:solidFill>
              </a:rPr>
              <a:t>Brocke</a:t>
            </a:r>
            <a:r>
              <a:rPr lang="en" sz="600" dirty="0">
                <a:solidFill>
                  <a:schemeClr val="dk1"/>
                </a:solidFill>
              </a:rPr>
              <a:t>, J., </a:t>
            </a:r>
            <a:r>
              <a:rPr lang="en" sz="600" dirty="0" err="1">
                <a:solidFill>
                  <a:schemeClr val="dk1"/>
                </a:solidFill>
              </a:rPr>
              <a:t>Hevner</a:t>
            </a:r>
            <a:r>
              <a:rPr lang="en" sz="600" dirty="0">
                <a:solidFill>
                  <a:schemeClr val="dk1"/>
                </a:solidFill>
              </a:rPr>
              <a:t>, A. &amp; </a:t>
            </a:r>
            <a:r>
              <a:rPr lang="en" sz="600" dirty="0" err="1">
                <a:solidFill>
                  <a:schemeClr val="dk1"/>
                </a:solidFill>
              </a:rPr>
              <a:t>Maedche</a:t>
            </a:r>
            <a:r>
              <a:rPr lang="en" sz="600" dirty="0">
                <a:solidFill>
                  <a:schemeClr val="dk1"/>
                </a:solidFill>
              </a:rPr>
              <a:t>, A. (2020) </a:t>
            </a:r>
            <a:r>
              <a:rPr lang="en" sz="600" i="1" dirty="0">
                <a:solidFill>
                  <a:schemeClr val="dk1"/>
                </a:solidFill>
              </a:rPr>
              <a:t>Design Science Research. Cases.</a:t>
            </a:r>
            <a:r>
              <a:rPr lang="en" sz="600" dirty="0">
                <a:solidFill>
                  <a:schemeClr val="dk1"/>
                </a:solidFill>
              </a:rPr>
              <a:t> Online. Springer. Available from: </a:t>
            </a:r>
            <a:r>
              <a:rPr lang="en-GB" sz="600" dirty="0">
                <a:solidFill>
                  <a:schemeClr val="dk1"/>
                </a:solidFill>
                <a:hlinkClick r:id="rId12"/>
              </a:rPr>
              <a:t>https://link.springer.com/book/10.1007/978-3-030-46781-4</a:t>
            </a:r>
            <a:r>
              <a:rPr lang="en-GB" sz="600" dirty="0">
                <a:solidFill>
                  <a:schemeClr val="dk1"/>
                </a:solidFill>
              </a:rPr>
              <a:t> [Accessed 12 May 2024].</a:t>
            </a:r>
            <a:endParaRPr sz="600" dirty="0">
              <a:solidFill>
                <a:schemeClr val="dk1"/>
              </a:solidFill>
            </a:endParaRPr>
          </a:p>
          <a:p>
            <a:pPr lvl="0" indent="-317500" algn="l">
              <a:spcBef>
                <a:spcPts val="1000"/>
              </a:spcBef>
              <a:buClr>
                <a:schemeClr val="dk1"/>
              </a:buClr>
            </a:pPr>
            <a:r>
              <a:rPr lang="en-US" sz="600" dirty="0" err="1">
                <a:solidFill>
                  <a:schemeClr val="dk1"/>
                </a:solidFill>
              </a:rPr>
              <a:t>Konin</a:t>
            </a:r>
            <a:r>
              <a:rPr lang="en-US" sz="600" dirty="0">
                <a:solidFill>
                  <a:schemeClr val="dk1"/>
                </a:solidFill>
              </a:rPr>
              <a:t>, V., </a:t>
            </a:r>
            <a:r>
              <a:rPr lang="en-US" sz="600" dirty="0" err="1">
                <a:solidFill>
                  <a:schemeClr val="dk1"/>
                </a:solidFill>
              </a:rPr>
              <a:t>Averyanova</a:t>
            </a:r>
            <a:r>
              <a:rPr lang="en-US" sz="600" dirty="0">
                <a:solidFill>
                  <a:schemeClr val="dk1"/>
                </a:solidFill>
              </a:rPr>
              <a:t>, Y. &amp; </a:t>
            </a:r>
            <a:r>
              <a:rPr lang="en-US" sz="600" dirty="0" err="1">
                <a:solidFill>
                  <a:schemeClr val="dk1"/>
                </a:solidFill>
              </a:rPr>
              <a:t>Ishchenko</a:t>
            </a:r>
            <a:r>
              <a:rPr lang="en-US" sz="600" dirty="0">
                <a:solidFill>
                  <a:schemeClr val="dk1"/>
                </a:solidFill>
              </a:rPr>
              <a:t>, O. (2022) ‘Aircraft Antenna Array for Spoofing Suppression from Upper and Lower Hemispheres’, </a:t>
            </a:r>
            <a:r>
              <a:rPr lang="en-US" sz="600" i="1" dirty="0">
                <a:solidFill>
                  <a:schemeClr val="dk1"/>
                </a:solidFill>
              </a:rPr>
              <a:t>2022 IEEE 2</a:t>
            </a:r>
            <a:r>
              <a:rPr lang="en-US" sz="600" i="1" baseline="30000" dirty="0">
                <a:solidFill>
                  <a:schemeClr val="dk1"/>
                </a:solidFill>
              </a:rPr>
              <a:t>nd</a:t>
            </a:r>
            <a:r>
              <a:rPr lang="en-US" sz="600" i="1" dirty="0">
                <a:solidFill>
                  <a:schemeClr val="dk1"/>
                </a:solidFill>
              </a:rPr>
              <a:t> Ukrainian Microwave Week (</a:t>
            </a:r>
            <a:r>
              <a:rPr lang="en-US" sz="600" i="1" dirty="0" err="1">
                <a:solidFill>
                  <a:schemeClr val="dk1"/>
                </a:solidFill>
              </a:rPr>
              <a:t>UkrMW</a:t>
            </a:r>
            <a:r>
              <a:rPr lang="en-US" sz="600" i="1" dirty="0">
                <a:solidFill>
                  <a:schemeClr val="dk1"/>
                </a:solidFill>
              </a:rPr>
              <a:t>)</a:t>
            </a:r>
            <a:r>
              <a:rPr lang="en-US" sz="600" dirty="0">
                <a:solidFill>
                  <a:schemeClr val="dk1"/>
                </a:solidFill>
              </a:rPr>
              <a:t>. Ukraine. 14-18 November 2022. Online: IEEE. DOI: </a:t>
            </a:r>
            <a:r>
              <a:rPr lang="en-US" sz="600" dirty="0">
                <a:solidFill>
                  <a:schemeClr val="dk1"/>
                </a:solidFill>
                <a:hlinkClick r:id="rId13"/>
              </a:rPr>
              <a:t>https://doi.org/10.1109/UkrMW58013.2022.10037025</a:t>
            </a:r>
            <a:r>
              <a:rPr lang="en-US" sz="600" dirty="0">
                <a:solidFill>
                  <a:schemeClr val="dk1"/>
                </a:solidFill>
              </a:rPr>
              <a:t> [Accessed 13 May 2024].</a:t>
            </a:r>
            <a:endParaRPr sz="600" dirty="0">
              <a:solidFill>
                <a:schemeClr val="dk1"/>
              </a:solidFill>
            </a:endParaRPr>
          </a:p>
          <a:p>
            <a:pPr lvl="0" indent="-317500" algn="l">
              <a:spcBef>
                <a:spcPts val="1000"/>
              </a:spcBef>
              <a:buClr>
                <a:schemeClr val="dk1"/>
              </a:buClr>
            </a:pPr>
            <a:r>
              <a:rPr lang="en" sz="600" dirty="0">
                <a:solidFill>
                  <a:schemeClr val="dk1"/>
                </a:solidFill>
              </a:rPr>
              <a:t>Sun, Y., Yu, M., Wang, L., Li, T. &amp; Dong, M. (2023) A Deep-Learning-Based GPS Signal Spoofing Detection Method for Small UAVs. </a:t>
            </a:r>
            <a:r>
              <a:rPr lang="en" sz="600" i="1" dirty="0">
                <a:solidFill>
                  <a:schemeClr val="dk1"/>
                </a:solidFill>
              </a:rPr>
              <a:t>Drones </a:t>
            </a:r>
            <a:r>
              <a:rPr lang="en" sz="600" dirty="0">
                <a:solidFill>
                  <a:schemeClr val="dk1"/>
                </a:solidFill>
              </a:rPr>
              <a:t>7(6): 1-24. DOI: </a:t>
            </a:r>
            <a:r>
              <a:rPr lang="en-GB" sz="600" dirty="0">
                <a:solidFill>
                  <a:schemeClr val="dk1"/>
                </a:solidFill>
                <a:hlinkClick r:id="rId14"/>
              </a:rPr>
              <a:t>https://doi.org/10.3390/drones7060370</a:t>
            </a:r>
            <a:r>
              <a:rPr lang="en-GB" sz="600" dirty="0">
                <a:solidFill>
                  <a:schemeClr val="dk1"/>
                </a:solidFill>
              </a:rPr>
              <a:t> [Accessed 13 May 2024].</a:t>
            </a:r>
          </a:p>
          <a:p>
            <a:pPr indent="-317500" algn="l">
              <a:spcBef>
                <a:spcPts val="1000"/>
              </a:spcBef>
              <a:buClr>
                <a:schemeClr val="dk1"/>
              </a:buClr>
            </a:pPr>
            <a:r>
              <a:rPr lang="en-US" sz="600" dirty="0">
                <a:solidFill>
                  <a:schemeClr val="dk1"/>
                </a:solidFill>
              </a:rPr>
              <a:t>Srinivasan, P. S. &amp; </a:t>
            </a:r>
            <a:r>
              <a:rPr lang="en-US" sz="600" dirty="0" err="1">
                <a:solidFill>
                  <a:schemeClr val="dk1"/>
                </a:solidFill>
              </a:rPr>
              <a:t>Sathyadevan</a:t>
            </a:r>
            <a:r>
              <a:rPr lang="en-US" sz="600" dirty="0">
                <a:solidFill>
                  <a:schemeClr val="dk1"/>
                </a:solidFill>
              </a:rPr>
              <a:t>, S. (2023) ‘GPS Spoofing Detection in UAV Using Motion Processing Unit’, </a:t>
            </a:r>
            <a:r>
              <a:rPr lang="en-US" sz="600" i="1" dirty="0">
                <a:solidFill>
                  <a:schemeClr val="dk1"/>
                </a:solidFill>
              </a:rPr>
              <a:t>2023 11</a:t>
            </a:r>
            <a:r>
              <a:rPr lang="en-US" sz="600" i="1" baseline="30000" dirty="0">
                <a:solidFill>
                  <a:schemeClr val="dk1"/>
                </a:solidFill>
              </a:rPr>
              <a:t>th</a:t>
            </a:r>
            <a:r>
              <a:rPr lang="en-US" sz="600" i="1" dirty="0">
                <a:solidFill>
                  <a:schemeClr val="dk1"/>
                </a:solidFill>
              </a:rPr>
              <a:t> International Symposium on Digital Forensics and Security (ISDFS)</a:t>
            </a:r>
            <a:r>
              <a:rPr lang="en-US" sz="600" dirty="0">
                <a:solidFill>
                  <a:schemeClr val="dk1"/>
                </a:solidFill>
              </a:rPr>
              <a:t>. Chattanooga, TN, USA. 11-12 May 2023. Online: IEEE. DOI: </a:t>
            </a:r>
            <a:r>
              <a:rPr lang="en-US" sz="600" dirty="0">
                <a:solidFill>
                  <a:schemeClr val="dk1"/>
                </a:solidFill>
                <a:hlinkClick r:id="rId15"/>
              </a:rPr>
              <a:t>https://doi.org/10.1109/ISDFS58141.2023.10131729</a:t>
            </a:r>
            <a:r>
              <a:rPr lang="en-US" sz="600" dirty="0">
                <a:solidFill>
                  <a:schemeClr val="dk1"/>
                </a:solidFill>
              </a:rPr>
              <a:t> [Accessed 13 May 2024].</a:t>
            </a:r>
          </a:p>
          <a:p>
            <a:pPr lvl="0" indent="-317500" algn="l">
              <a:spcBef>
                <a:spcPts val="1000"/>
              </a:spcBef>
              <a:buClr>
                <a:schemeClr val="dk1"/>
              </a:buClr>
            </a:pPr>
            <a:endParaRPr sz="600" dirty="0">
              <a:solidFill>
                <a:schemeClr val="dk1"/>
              </a:solidFill>
            </a:endParaRPr>
          </a:p>
        </p:txBody>
      </p:sp>
    </p:spTree>
    <p:extLst>
      <p:ext uri="{BB962C8B-B14F-4D97-AF65-F5344CB8AC3E}">
        <p14:creationId xmlns:p14="http://schemas.microsoft.com/office/powerpoint/2010/main" val="37352774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535"/>
        <p:cNvGrpSpPr/>
        <p:nvPr/>
      </p:nvGrpSpPr>
      <p:grpSpPr>
        <a:xfrm>
          <a:off x="0" y="0"/>
          <a:ext cx="0" cy="0"/>
          <a:chOff x="0" y="0"/>
          <a:chExt cx="0" cy="0"/>
        </a:xfrm>
      </p:grpSpPr>
      <p:sp>
        <p:nvSpPr>
          <p:cNvPr id="1536" name="Google Shape;1536;p120"/>
          <p:cNvSpPr txBox="1">
            <a:spLocks noGrp="1"/>
          </p:cNvSpPr>
          <p:nvPr>
            <p:ph type="subTitle" idx="1"/>
          </p:nvPr>
        </p:nvSpPr>
        <p:spPr>
          <a:xfrm>
            <a:off x="4525188" y="1041852"/>
            <a:ext cx="3957600" cy="3350422"/>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1200"/>
              </a:spcAft>
              <a:buSzPts val="1400"/>
              <a:buFont typeface="Merriweather"/>
              <a:buChar char="●"/>
            </a:pPr>
            <a:r>
              <a:rPr lang="en-US" sz="600" dirty="0">
                <a:solidFill>
                  <a:schemeClr val="dk1"/>
                </a:solidFill>
              </a:rPr>
              <a:t>ICAO (N.D.) Aviation Cybersecurity. Available from: </a:t>
            </a:r>
            <a:r>
              <a:rPr lang="en-US" sz="600" dirty="0">
                <a:solidFill>
                  <a:schemeClr val="dk1"/>
                </a:solidFill>
                <a:hlinkClick r:id="rId3"/>
              </a:rPr>
              <a:t>https://www.icao.int/aviationcybersecurity/Pages/default.aspx</a:t>
            </a:r>
            <a:r>
              <a:rPr lang="en-US" sz="600" dirty="0">
                <a:solidFill>
                  <a:schemeClr val="dk1"/>
                </a:solidFill>
              </a:rPr>
              <a:t> [Accessed 14 May 2024].</a:t>
            </a:r>
          </a:p>
          <a:p>
            <a:pPr marL="457200" lvl="0" indent="-317500" algn="l" rtl="0">
              <a:spcBef>
                <a:spcPts val="0"/>
              </a:spcBef>
              <a:spcAft>
                <a:spcPts val="1200"/>
              </a:spcAft>
              <a:buSzPts val="1400"/>
              <a:buFont typeface="Merriweather"/>
              <a:buChar char="●"/>
            </a:pPr>
            <a:r>
              <a:rPr lang="en-US" sz="600" dirty="0">
                <a:solidFill>
                  <a:schemeClr val="dk1"/>
                </a:solidFill>
              </a:rPr>
              <a:t>Villarreal-Vasquez, M., </a:t>
            </a:r>
            <a:r>
              <a:rPr lang="en-US" sz="600" dirty="0" err="1">
                <a:solidFill>
                  <a:schemeClr val="dk1"/>
                </a:solidFill>
              </a:rPr>
              <a:t>Modelo</a:t>
            </a:r>
            <a:r>
              <a:rPr lang="en-US" sz="600" dirty="0">
                <a:solidFill>
                  <a:schemeClr val="dk1"/>
                </a:solidFill>
              </a:rPr>
              <a:t>-Howard, G., Dube, S. &amp; Bhargava, B. (2021) Hunting for Insider Threats Using LSTM-Based Anomaly Detection. </a:t>
            </a:r>
            <a:r>
              <a:rPr lang="en-US" sz="600" i="1" dirty="0">
                <a:solidFill>
                  <a:schemeClr val="dk1"/>
                </a:solidFill>
              </a:rPr>
              <a:t>IEEE Transactions on Dependable and Secure Computing </a:t>
            </a:r>
            <a:r>
              <a:rPr lang="en-US" sz="600" dirty="0">
                <a:solidFill>
                  <a:schemeClr val="dk1"/>
                </a:solidFill>
              </a:rPr>
              <a:t>20(1): 451-462. DOI: </a:t>
            </a:r>
            <a:r>
              <a:rPr lang="en-US" sz="600" dirty="0">
                <a:solidFill>
                  <a:schemeClr val="dk1"/>
                </a:solidFill>
                <a:hlinkClick r:id="rId4"/>
              </a:rPr>
              <a:t>https://doi.org/10.1109/TDSC.2021.3135639</a:t>
            </a:r>
            <a:r>
              <a:rPr lang="en-US" sz="600" dirty="0">
                <a:solidFill>
                  <a:schemeClr val="dk1"/>
                </a:solidFill>
              </a:rPr>
              <a:t> [Accessed 14 May 2024].</a:t>
            </a:r>
          </a:p>
          <a:p>
            <a:pPr marL="457200" lvl="0" indent="-317500" algn="l" rtl="0">
              <a:spcBef>
                <a:spcPts val="0"/>
              </a:spcBef>
              <a:spcAft>
                <a:spcPts val="1200"/>
              </a:spcAft>
              <a:buSzPts val="1400"/>
              <a:buFont typeface="Merriweather"/>
              <a:buChar char="●"/>
            </a:pPr>
            <a:r>
              <a:rPr lang="en-US" sz="600" dirty="0">
                <a:solidFill>
                  <a:schemeClr val="dk1"/>
                </a:solidFill>
              </a:rPr>
              <a:t>Qatar Airways (2024) Email. 23 April.</a:t>
            </a:r>
          </a:p>
          <a:p>
            <a:pPr marL="457200" lvl="0" indent="-317500" algn="l" rtl="0">
              <a:spcBef>
                <a:spcPts val="0"/>
              </a:spcBef>
              <a:spcAft>
                <a:spcPts val="1200"/>
              </a:spcAft>
              <a:buSzPts val="1400"/>
              <a:buFont typeface="Merriweather"/>
              <a:buChar char="●"/>
            </a:pPr>
            <a:r>
              <a:rPr lang="en-US" sz="600" dirty="0">
                <a:solidFill>
                  <a:schemeClr val="dk1"/>
                </a:solidFill>
              </a:rPr>
              <a:t>1000Logos (N.D.) Qatar Airways Logo. Online: 1000Logos. Available from: </a:t>
            </a:r>
            <a:r>
              <a:rPr lang="en-US" sz="600" dirty="0">
                <a:solidFill>
                  <a:schemeClr val="dk1"/>
                </a:solidFill>
                <a:hlinkClick r:id="rId5"/>
              </a:rPr>
              <a:t>https://1000logos.net/qatar-airways-logo/</a:t>
            </a:r>
            <a:r>
              <a:rPr lang="en-US" sz="600" dirty="0">
                <a:solidFill>
                  <a:schemeClr val="dk1"/>
                </a:solidFill>
              </a:rPr>
              <a:t> [Accessed 14 May 2024].</a:t>
            </a:r>
          </a:p>
          <a:p>
            <a:pPr marL="457200" lvl="0" indent="-317500" algn="l" rtl="0">
              <a:spcBef>
                <a:spcPts val="0"/>
              </a:spcBef>
              <a:spcAft>
                <a:spcPts val="1200"/>
              </a:spcAft>
              <a:buSzPts val="1400"/>
              <a:buFont typeface="Merriweather"/>
              <a:buChar char="●"/>
            </a:pPr>
            <a:r>
              <a:rPr lang="en-US" sz="600" dirty="0">
                <a:solidFill>
                  <a:schemeClr val="dk1"/>
                </a:solidFill>
              </a:rPr>
              <a:t>Al-</a:t>
            </a:r>
            <a:r>
              <a:rPr lang="en-US" sz="600" dirty="0" err="1">
                <a:solidFill>
                  <a:schemeClr val="dk1"/>
                </a:solidFill>
              </a:rPr>
              <a:t>Malki</a:t>
            </a:r>
            <a:r>
              <a:rPr lang="en-US" sz="600" dirty="0">
                <a:solidFill>
                  <a:schemeClr val="dk1"/>
                </a:solidFill>
              </a:rPr>
              <a:t> (2023) Qatar’s commitment to empowering civil aviation. Available from: </a:t>
            </a:r>
            <a:r>
              <a:rPr lang="en-US" sz="600" dirty="0">
                <a:solidFill>
                  <a:schemeClr val="dk1"/>
                </a:solidFill>
                <a:hlinkClick r:id="rId6"/>
              </a:rPr>
              <a:t>https://unitingaviation.com/news/capacity-efficiency/qatars-commitment-to-empowering-civil-aviation/</a:t>
            </a:r>
            <a:r>
              <a:rPr lang="en-US" sz="600" dirty="0">
                <a:solidFill>
                  <a:schemeClr val="dk1"/>
                </a:solidFill>
              </a:rPr>
              <a:t> [Accessed 14 May 2024]</a:t>
            </a:r>
          </a:p>
          <a:p>
            <a:pPr marL="457200" lvl="0" indent="-317500" algn="l" rtl="0">
              <a:spcBef>
                <a:spcPts val="0"/>
              </a:spcBef>
              <a:spcAft>
                <a:spcPts val="1200"/>
              </a:spcAft>
              <a:buSzPts val="1400"/>
              <a:buFont typeface="Merriweather"/>
              <a:buChar char="●"/>
            </a:pPr>
            <a:r>
              <a:rPr lang="en-US" sz="600" dirty="0">
                <a:solidFill>
                  <a:schemeClr val="dk1"/>
                </a:solidFill>
              </a:rPr>
              <a:t>Wikipedia (N.D.) Hamad International Airport. Available from: </a:t>
            </a:r>
            <a:r>
              <a:rPr lang="en-US" sz="600" dirty="0">
                <a:solidFill>
                  <a:schemeClr val="dk1"/>
                </a:solidFill>
                <a:hlinkClick r:id="rId7"/>
              </a:rPr>
              <a:t>https://en.wikipedia.org/wiki/Hamad_International_Airport</a:t>
            </a:r>
            <a:r>
              <a:rPr lang="en-US" sz="600" dirty="0">
                <a:solidFill>
                  <a:schemeClr val="dk1"/>
                </a:solidFill>
              </a:rPr>
              <a:t> [Accessed 14 May 2024].</a:t>
            </a:r>
          </a:p>
          <a:p>
            <a:pPr marL="457200" lvl="0" indent="-317500" algn="l" rtl="0">
              <a:spcBef>
                <a:spcPts val="0"/>
              </a:spcBef>
              <a:spcAft>
                <a:spcPts val="1200"/>
              </a:spcAft>
              <a:buSzPts val="1400"/>
              <a:buFont typeface="Merriweather"/>
              <a:buChar char="●"/>
            </a:pPr>
            <a:r>
              <a:rPr lang="en-US" sz="600" dirty="0">
                <a:solidFill>
                  <a:schemeClr val="dk1"/>
                </a:solidFill>
              </a:rPr>
              <a:t>Wikipedia (N.D.) International Civil Aviation Organization. Available from: </a:t>
            </a:r>
            <a:r>
              <a:rPr lang="en-US" sz="600" dirty="0">
                <a:solidFill>
                  <a:schemeClr val="dk1"/>
                </a:solidFill>
                <a:hlinkClick r:id="rId8"/>
              </a:rPr>
              <a:t>https://en.wikipedia.org/wiki/International_Civil_Aviation_Organization</a:t>
            </a:r>
            <a:r>
              <a:rPr lang="en-US" sz="600" dirty="0">
                <a:solidFill>
                  <a:schemeClr val="dk1"/>
                </a:solidFill>
              </a:rPr>
              <a:t> [Accessed 14 May 2024].</a:t>
            </a:r>
          </a:p>
          <a:p>
            <a:pPr marL="457200" lvl="0" indent="-317500" algn="l" rtl="0">
              <a:spcBef>
                <a:spcPts val="0"/>
              </a:spcBef>
              <a:spcAft>
                <a:spcPts val="1200"/>
              </a:spcAft>
              <a:buSzPts val="1400"/>
              <a:buFont typeface="Merriweather"/>
              <a:buChar char="●"/>
            </a:pPr>
            <a:r>
              <a:rPr lang="en-US" sz="600" dirty="0">
                <a:solidFill>
                  <a:schemeClr val="dk1"/>
                </a:solidFill>
              </a:rPr>
              <a:t>ICAO (2022) Sixth Meeting of the Directors General of Civil Aviation-Middle East Region. Available from: </a:t>
            </a:r>
            <a:r>
              <a:rPr lang="en-US" sz="600" dirty="0">
                <a:solidFill>
                  <a:schemeClr val="dk1"/>
                </a:solidFill>
                <a:hlinkClick r:id="rId9"/>
              </a:rPr>
              <a:t>https://www.icao.int/MID/Pages/DGCA-MID/DGCA-MID-6.aspx</a:t>
            </a:r>
            <a:r>
              <a:rPr lang="en-US" sz="600" dirty="0">
                <a:solidFill>
                  <a:schemeClr val="dk1"/>
                </a:solidFill>
              </a:rPr>
              <a:t> [Accessed 14 May 2024].</a:t>
            </a:r>
          </a:p>
        </p:txBody>
      </p:sp>
      <p:sp>
        <p:nvSpPr>
          <p:cNvPr id="1537" name="Google Shape;1537;p120"/>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References</a:t>
            </a:r>
            <a:endParaRPr dirty="0"/>
          </a:p>
        </p:txBody>
      </p:sp>
      <p:sp>
        <p:nvSpPr>
          <p:cNvPr id="1538" name="Google Shape;1538;p120"/>
          <p:cNvSpPr txBox="1">
            <a:spLocks noGrp="1"/>
          </p:cNvSpPr>
          <p:nvPr>
            <p:ph type="subTitle" idx="2"/>
          </p:nvPr>
        </p:nvSpPr>
        <p:spPr>
          <a:xfrm>
            <a:off x="661212" y="1041852"/>
            <a:ext cx="3957600" cy="3350422"/>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1200"/>
              </a:spcAft>
              <a:buSzPts val="1400"/>
              <a:buFont typeface="Merriweather"/>
              <a:buChar char="●"/>
            </a:pPr>
            <a:r>
              <a:rPr lang="en-US" sz="600" dirty="0" err="1">
                <a:solidFill>
                  <a:schemeClr val="dk1"/>
                </a:solidFill>
              </a:rPr>
              <a:t>Ukwandu</a:t>
            </a:r>
            <a:r>
              <a:rPr lang="en-US" sz="600" dirty="0">
                <a:solidFill>
                  <a:schemeClr val="dk1"/>
                </a:solidFill>
              </a:rPr>
              <a:t>, E., Ben-Farah, M. A., Hindy, H., Bures, M., Atkinson, R., </a:t>
            </a:r>
            <a:r>
              <a:rPr lang="en-US" sz="600" dirty="0" err="1">
                <a:solidFill>
                  <a:schemeClr val="dk1"/>
                </a:solidFill>
              </a:rPr>
              <a:t>Tachtatzis</a:t>
            </a:r>
            <a:r>
              <a:rPr lang="en-US" sz="600" dirty="0">
                <a:solidFill>
                  <a:schemeClr val="dk1"/>
                </a:solidFill>
              </a:rPr>
              <a:t>, C., </a:t>
            </a:r>
            <a:r>
              <a:rPr lang="en-US" sz="600" dirty="0" err="1">
                <a:solidFill>
                  <a:schemeClr val="dk1"/>
                </a:solidFill>
              </a:rPr>
              <a:t>Andonovic</a:t>
            </a:r>
            <a:r>
              <a:rPr lang="en-US" sz="600" dirty="0">
                <a:solidFill>
                  <a:schemeClr val="dk1"/>
                </a:solidFill>
              </a:rPr>
              <a:t>, I. &amp; </a:t>
            </a:r>
            <a:r>
              <a:rPr lang="en-US" sz="600" dirty="0" err="1">
                <a:solidFill>
                  <a:schemeClr val="dk1"/>
                </a:solidFill>
              </a:rPr>
              <a:t>Bellekens</a:t>
            </a:r>
            <a:r>
              <a:rPr lang="en-US" sz="600" dirty="0">
                <a:solidFill>
                  <a:schemeClr val="dk1"/>
                </a:solidFill>
              </a:rPr>
              <a:t>, X. (2022) Cyber-Security Challenges in Aviation Industry: A Review of Current and Future Trends. </a:t>
            </a:r>
            <a:r>
              <a:rPr lang="en-US" sz="600" i="1" dirty="0">
                <a:solidFill>
                  <a:schemeClr val="dk1"/>
                </a:solidFill>
              </a:rPr>
              <a:t>Information </a:t>
            </a:r>
            <a:r>
              <a:rPr lang="en-US" sz="600" dirty="0">
                <a:solidFill>
                  <a:schemeClr val="dk1"/>
                </a:solidFill>
              </a:rPr>
              <a:t>13(3): 146. DOI: </a:t>
            </a:r>
            <a:r>
              <a:rPr lang="en-US" sz="600" dirty="0">
                <a:solidFill>
                  <a:schemeClr val="dk1"/>
                </a:solidFill>
                <a:hlinkClick r:id="rId10"/>
              </a:rPr>
              <a:t>https://doi.org/10.3390/info13030146</a:t>
            </a:r>
            <a:r>
              <a:rPr lang="en-US" sz="600" dirty="0">
                <a:solidFill>
                  <a:schemeClr val="dk1"/>
                </a:solidFill>
              </a:rPr>
              <a:t> [Accessed 24 April 2024].</a:t>
            </a:r>
          </a:p>
          <a:p>
            <a:pPr marL="457200" lvl="0" indent="-317500" algn="l" rtl="0">
              <a:spcBef>
                <a:spcPts val="0"/>
              </a:spcBef>
              <a:spcAft>
                <a:spcPts val="1200"/>
              </a:spcAft>
              <a:buSzPts val="1400"/>
              <a:buFont typeface="Merriweather"/>
              <a:buChar char="●"/>
            </a:pPr>
            <a:r>
              <a:rPr lang="en-US" sz="600" dirty="0" err="1">
                <a:solidFill>
                  <a:schemeClr val="dk1"/>
                </a:solidFill>
              </a:rPr>
              <a:t>Zmigrodzka</a:t>
            </a:r>
            <a:r>
              <a:rPr lang="en-US" sz="600" dirty="0">
                <a:solidFill>
                  <a:schemeClr val="dk1"/>
                </a:solidFill>
              </a:rPr>
              <a:t>, M. (2020) Cybersecurity – One of the Greatest Challenges for Civil Aviation in the 21</a:t>
            </a:r>
            <a:r>
              <a:rPr lang="en-US" sz="600" baseline="30000" dirty="0">
                <a:solidFill>
                  <a:schemeClr val="dk1"/>
                </a:solidFill>
              </a:rPr>
              <a:t>st</a:t>
            </a:r>
            <a:r>
              <a:rPr lang="en-US" sz="600" dirty="0">
                <a:solidFill>
                  <a:schemeClr val="dk1"/>
                </a:solidFill>
              </a:rPr>
              <a:t> Century. </a:t>
            </a:r>
            <a:r>
              <a:rPr lang="en-US" sz="600" i="1" dirty="0">
                <a:solidFill>
                  <a:schemeClr val="dk1"/>
                </a:solidFill>
              </a:rPr>
              <a:t>Safety &amp; Defense</a:t>
            </a:r>
            <a:r>
              <a:rPr lang="en-US" sz="600" dirty="0">
                <a:solidFill>
                  <a:schemeClr val="dk1"/>
                </a:solidFill>
              </a:rPr>
              <a:t> 6(2): 33-41. DOI: </a:t>
            </a:r>
            <a:r>
              <a:rPr lang="en-US" sz="600" dirty="0">
                <a:solidFill>
                  <a:schemeClr val="dk1"/>
                </a:solidFill>
                <a:hlinkClick r:id="rId11"/>
              </a:rPr>
              <a:t>https://doi.org/10.37105/sd.73</a:t>
            </a:r>
            <a:r>
              <a:rPr lang="en-US" sz="600" dirty="0">
                <a:solidFill>
                  <a:schemeClr val="dk1"/>
                </a:solidFill>
              </a:rPr>
              <a:t> [Accessed 24 April 2024].</a:t>
            </a:r>
          </a:p>
          <a:p>
            <a:pPr marL="457200" lvl="0" indent="-317500" algn="l" rtl="0">
              <a:spcBef>
                <a:spcPts val="0"/>
              </a:spcBef>
              <a:spcAft>
                <a:spcPts val="1200"/>
              </a:spcAft>
              <a:buSzPts val="1400"/>
              <a:buFont typeface="Merriweather"/>
              <a:buChar char="●"/>
            </a:pPr>
            <a:r>
              <a:rPr lang="en-US" sz="600" dirty="0" err="1">
                <a:solidFill>
                  <a:schemeClr val="dk1"/>
                </a:solidFill>
              </a:rPr>
              <a:t>Kagawalla</a:t>
            </a:r>
            <a:r>
              <a:rPr lang="en-US" sz="600" dirty="0">
                <a:solidFill>
                  <a:schemeClr val="dk1"/>
                </a:solidFill>
              </a:rPr>
              <a:t>, N. &amp; </a:t>
            </a:r>
            <a:r>
              <a:rPr lang="en-US" sz="600" dirty="0" err="1">
                <a:solidFill>
                  <a:schemeClr val="dk1"/>
                </a:solidFill>
              </a:rPr>
              <a:t>Churi</a:t>
            </a:r>
            <a:r>
              <a:rPr lang="en-US" sz="600" dirty="0">
                <a:solidFill>
                  <a:schemeClr val="dk1"/>
                </a:solidFill>
              </a:rPr>
              <a:t>, P. P. (2019) ‘Cybersecurity in Aviation: An Intrinsic Review.’ </a:t>
            </a:r>
            <a:r>
              <a:rPr lang="en-US" sz="600" i="1" dirty="0">
                <a:solidFill>
                  <a:schemeClr val="dk1"/>
                </a:solidFill>
              </a:rPr>
              <a:t>2019 5</a:t>
            </a:r>
            <a:r>
              <a:rPr lang="en-US" sz="600" i="1" baseline="30000" dirty="0">
                <a:solidFill>
                  <a:schemeClr val="dk1"/>
                </a:solidFill>
              </a:rPr>
              <a:t>th</a:t>
            </a:r>
            <a:r>
              <a:rPr lang="en-US" sz="600" i="1" dirty="0">
                <a:solidFill>
                  <a:schemeClr val="dk1"/>
                </a:solidFill>
              </a:rPr>
              <a:t> International Conference on Computing, Communication, Control And Automation (ICCUBEA)</a:t>
            </a:r>
            <a:r>
              <a:rPr lang="en-US" sz="600" dirty="0">
                <a:solidFill>
                  <a:schemeClr val="dk1"/>
                </a:solidFill>
              </a:rPr>
              <a:t>. Pune, India. 19-21 September 2019. DOI: </a:t>
            </a:r>
            <a:r>
              <a:rPr lang="en-US" sz="600" dirty="0">
                <a:solidFill>
                  <a:schemeClr val="dk1"/>
                </a:solidFill>
                <a:hlinkClick r:id="rId12"/>
              </a:rPr>
              <a:t>https://doi.org/10.1109/ICCUBEA47591.2019.9128483</a:t>
            </a:r>
            <a:r>
              <a:rPr lang="en-US" sz="600" dirty="0">
                <a:solidFill>
                  <a:schemeClr val="dk1"/>
                </a:solidFill>
              </a:rPr>
              <a:t> [Accessed 24 April 2024].</a:t>
            </a:r>
          </a:p>
          <a:p>
            <a:pPr marL="457200" lvl="0" indent="-317500" algn="l" rtl="0">
              <a:spcBef>
                <a:spcPts val="0"/>
              </a:spcBef>
              <a:spcAft>
                <a:spcPts val="1200"/>
              </a:spcAft>
              <a:buSzPts val="1400"/>
              <a:buFont typeface="Merriweather"/>
              <a:buChar char="●"/>
            </a:pPr>
            <a:r>
              <a:rPr lang="en-US" sz="600" dirty="0" err="1">
                <a:solidFill>
                  <a:schemeClr val="dk1"/>
                </a:solidFill>
              </a:rPr>
              <a:t>Ostroumov</a:t>
            </a:r>
            <a:r>
              <a:rPr lang="en-US" sz="600" dirty="0">
                <a:solidFill>
                  <a:schemeClr val="dk1"/>
                </a:solidFill>
              </a:rPr>
              <a:t>, I. &amp; </a:t>
            </a:r>
            <a:r>
              <a:rPr lang="en-US" sz="600" dirty="0" err="1">
                <a:solidFill>
                  <a:schemeClr val="dk1"/>
                </a:solidFill>
              </a:rPr>
              <a:t>Kuzmenko</a:t>
            </a:r>
            <a:r>
              <a:rPr lang="en-US" sz="600" dirty="0">
                <a:solidFill>
                  <a:schemeClr val="dk1"/>
                </a:solidFill>
              </a:rPr>
              <a:t>, N. (2022) ‘Cybersecurity Analysis of Navigation Systems in Civil Aviation.’ </a:t>
            </a:r>
            <a:r>
              <a:rPr lang="en-US" sz="600" i="1" dirty="0">
                <a:solidFill>
                  <a:schemeClr val="dk1"/>
                </a:solidFill>
              </a:rPr>
              <a:t>2022 IEEE 41</a:t>
            </a:r>
            <a:r>
              <a:rPr lang="en-US" sz="600" i="1" baseline="30000" dirty="0">
                <a:solidFill>
                  <a:schemeClr val="dk1"/>
                </a:solidFill>
              </a:rPr>
              <a:t>st</a:t>
            </a:r>
            <a:r>
              <a:rPr lang="en-US" sz="600" i="1" dirty="0">
                <a:solidFill>
                  <a:schemeClr val="dk1"/>
                </a:solidFill>
              </a:rPr>
              <a:t> International Conference on Electronics and Nanotechnology (ELNANO)</a:t>
            </a:r>
            <a:r>
              <a:rPr lang="en-US" sz="600" dirty="0">
                <a:solidFill>
                  <a:schemeClr val="dk1"/>
                </a:solidFill>
              </a:rPr>
              <a:t>. Kyiv, Ukraine. 10-14 October 2022. DOI: </a:t>
            </a:r>
            <a:r>
              <a:rPr lang="en-US" sz="600" dirty="0">
                <a:solidFill>
                  <a:schemeClr val="dk1"/>
                </a:solidFill>
                <a:hlinkClick r:id="rId13"/>
              </a:rPr>
              <a:t>https://doi.org/10.1109/ELNANO54667.2022.9927038</a:t>
            </a:r>
            <a:r>
              <a:rPr lang="en-US" sz="600" dirty="0">
                <a:solidFill>
                  <a:schemeClr val="dk1"/>
                </a:solidFill>
              </a:rPr>
              <a:t> [Accessed 24 April 2024].</a:t>
            </a:r>
          </a:p>
          <a:p>
            <a:pPr marL="457200" lvl="0" indent="-317500" algn="l" rtl="0">
              <a:spcBef>
                <a:spcPts val="0"/>
              </a:spcBef>
              <a:spcAft>
                <a:spcPts val="1200"/>
              </a:spcAft>
              <a:buSzPts val="1400"/>
              <a:buFont typeface="Merriweather"/>
              <a:buChar char="●"/>
            </a:pPr>
            <a:r>
              <a:rPr lang="en-US" sz="600" dirty="0">
                <a:solidFill>
                  <a:schemeClr val="dk1"/>
                </a:solidFill>
              </a:rPr>
              <a:t>De </a:t>
            </a:r>
            <a:r>
              <a:rPr lang="en-US" sz="600" dirty="0" err="1">
                <a:solidFill>
                  <a:schemeClr val="dk1"/>
                </a:solidFill>
              </a:rPr>
              <a:t>Haan</a:t>
            </a:r>
            <a:r>
              <a:rPr lang="en-US" sz="600" dirty="0">
                <a:solidFill>
                  <a:schemeClr val="dk1"/>
                </a:solidFill>
              </a:rPr>
              <a:t>, J. (2020) ‘Specific Air Traffic Management Cybersecurity Challenges: Architecture and Supply Chain.’ </a:t>
            </a:r>
            <a:r>
              <a:rPr lang="en-US" sz="600" i="1" dirty="0">
                <a:solidFill>
                  <a:schemeClr val="dk1"/>
                </a:solidFill>
              </a:rPr>
              <a:t>ICSEW’20: Proceedings of the IEEE/ACM 42</a:t>
            </a:r>
            <a:r>
              <a:rPr lang="en-US" sz="600" i="1" baseline="30000" dirty="0">
                <a:solidFill>
                  <a:schemeClr val="dk1"/>
                </a:solidFill>
              </a:rPr>
              <a:t>nd</a:t>
            </a:r>
            <a:r>
              <a:rPr lang="en-US" sz="600" i="1" dirty="0">
                <a:solidFill>
                  <a:schemeClr val="dk1"/>
                </a:solidFill>
              </a:rPr>
              <a:t> International Conference on Software Engineering Workshops</a:t>
            </a:r>
            <a:r>
              <a:rPr lang="en-US" sz="600" dirty="0">
                <a:solidFill>
                  <a:schemeClr val="dk1"/>
                </a:solidFill>
              </a:rPr>
              <a:t>. Seoul, South Korea. 24 June – 16 July 2020. DOI: </a:t>
            </a:r>
            <a:r>
              <a:rPr lang="en-US" sz="600" dirty="0">
                <a:solidFill>
                  <a:schemeClr val="dk1"/>
                </a:solidFill>
                <a:hlinkClick r:id="rId14"/>
              </a:rPr>
              <a:t>https://doi.org/10.1145/3387940.3392223</a:t>
            </a:r>
            <a:r>
              <a:rPr lang="en-US" sz="600" dirty="0">
                <a:solidFill>
                  <a:schemeClr val="dk1"/>
                </a:solidFill>
              </a:rPr>
              <a:t> [Accessed 24 April 2024].</a:t>
            </a:r>
          </a:p>
          <a:p>
            <a:pPr marL="457200" lvl="0" indent="-317500" algn="l" rtl="0">
              <a:spcBef>
                <a:spcPts val="0"/>
              </a:spcBef>
              <a:spcAft>
                <a:spcPts val="1200"/>
              </a:spcAft>
              <a:buSzPts val="1400"/>
              <a:buFont typeface="Merriweather"/>
              <a:buChar char="●"/>
            </a:pPr>
            <a:r>
              <a:rPr lang="en-US" sz="600" dirty="0" err="1">
                <a:solidFill>
                  <a:schemeClr val="dk1"/>
                </a:solidFill>
              </a:rPr>
              <a:t>Xie</a:t>
            </a:r>
            <a:r>
              <a:rPr lang="en-US" sz="600" dirty="0">
                <a:solidFill>
                  <a:schemeClr val="dk1"/>
                </a:solidFill>
              </a:rPr>
              <a:t>, Y., </a:t>
            </a:r>
            <a:r>
              <a:rPr lang="en-US" sz="600" dirty="0" err="1">
                <a:solidFill>
                  <a:schemeClr val="dk1"/>
                </a:solidFill>
              </a:rPr>
              <a:t>Gardi</a:t>
            </a:r>
            <a:r>
              <a:rPr lang="en-US" sz="600" dirty="0">
                <a:solidFill>
                  <a:schemeClr val="dk1"/>
                </a:solidFill>
              </a:rPr>
              <a:t>, A. &amp; Sabatini, R. (2022) ‘Cybersecurity Trends in Low-Altitude Air Traffic Management.’ </a:t>
            </a:r>
            <a:r>
              <a:rPr lang="en-US" sz="600" i="1" dirty="0">
                <a:solidFill>
                  <a:schemeClr val="dk1"/>
                </a:solidFill>
              </a:rPr>
              <a:t>2022 IEEE/AIAA 41</a:t>
            </a:r>
            <a:r>
              <a:rPr lang="en-US" sz="600" i="1" baseline="30000" dirty="0">
                <a:solidFill>
                  <a:schemeClr val="dk1"/>
                </a:solidFill>
              </a:rPr>
              <a:t>st</a:t>
            </a:r>
            <a:r>
              <a:rPr lang="en-US" sz="600" i="1" dirty="0">
                <a:solidFill>
                  <a:schemeClr val="dk1"/>
                </a:solidFill>
              </a:rPr>
              <a:t> Digital Avionics Systems Conference (DASC)</a:t>
            </a:r>
            <a:r>
              <a:rPr lang="en-US" sz="600" dirty="0">
                <a:solidFill>
                  <a:schemeClr val="dk1"/>
                </a:solidFill>
              </a:rPr>
              <a:t>. Portsmouth, VA, USA. 18-22 September 2022. DOI: </a:t>
            </a:r>
            <a:r>
              <a:rPr lang="en-US" sz="600" dirty="0">
                <a:solidFill>
                  <a:schemeClr val="dk1"/>
                </a:solidFill>
                <a:hlinkClick r:id="rId15"/>
              </a:rPr>
              <a:t>https://doi.org/10.1109/DASC55683.2022.9925840</a:t>
            </a:r>
            <a:r>
              <a:rPr lang="en-US" sz="600" dirty="0">
                <a:solidFill>
                  <a:schemeClr val="dk1"/>
                </a:solidFill>
              </a:rPr>
              <a:t> [Accessed 24 April 2024].</a:t>
            </a:r>
            <a:endParaRPr sz="600" dirty="0">
              <a:solidFill>
                <a:schemeClr val="dk1"/>
              </a:solidFill>
            </a:endParaRPr>
          </a:p>
        </p:txBody>
      </p:sp>
    </p:spTree>
    <p:extLst>
      <p:ext uri="{BB962C8B-B14F-4D97-AF65-F5344CB8AC3E}">
        <p14:creationId xmlns:p14="http://schemas.microsoft.com/office/powerpoint/2010/main" val="297147634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535"/>
        <p:cNvGrpSpPr/>
        <p:nvPr/>
      </p:nvGrpSpPr>
      <p:grpSpPr>
        <a:xfrm>
          <a:off x="0" y="0"/>
          <a:ext cx="0" cy="0"/>
          <a:chOff x="0" y="0"/>
          <a:chExt cx="0" cy="0"/>
        </a:xfrm>
      </p:grpSpPr>
      <p:sp>
        <p:nvSpPr>
          <p:cNvPr id="1536" name="Google Shape;1536;p120"/>
          <p:cNvSpPr txBox="1">
            <a:spLocks noGrp="1"/>
          </p:cNvSpPr>
          <p:nvPr>
            <p:ph type="subTitle" idx="1"/>
          </p:nvPr>
        </p:nvSpPr>
        <p:spPr>
          <a:xfrm>
            <a:off x="4525188" y="1041852"/>
            <a:ext cx="3957600" cy="3350422"/>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1200"/>
              </a:spcAft>
              <a:buSzPts val="1400"/>
              <a:buFont typeface="Merriweather"/>
              <a:buChar char="●"/>
            </a:pPr>
            <a:r>
              <a:rPr lang="en-US" sz="600" dirty="0">
                <a:solidFill>
                  <a:schemeClr val="dk1"/>
                </a:solidFill>
              </a:rPr>
              <a:t>Hrbek, S. J., </a:t>
            </a:r>
            <a:r>
              <a:rPr lang="en-US" sz="600" dirty="0" err="1">
                <a:solidFill>
                  <a:schemeClr val="dk1"/>
                </a:solidFill>
              </a:rPr>
              <a:t>Shivaramaiah</a:t>
            </a:r>
            <a:r>
              <a:rPr lang="en-US" sz="600" dirty="0">
                <a:solidFill>
                  <a:schemeClr val="dk1"/>
                </a:solidFill>
              </a:rPr>
              <a:t>, N. C. &amp; </a:t>
            </a:r>
            <a:r>
              <a:rPr lang="en-US" sz="600" dirty="0" err="1">
                <a:solidFill>
                  <a:schemeClr val="dk1"/>
                </a:solidFill>
              </a:rPr>
              <a:t>Akos</a:t>
            </a:r>
            <a:r>
              <a:rPr lang="en-US" sz="600" dirty="0">
                <a:solidFill>
                  <a:schemeClr val="dk1"/>
                </a:solidFill>
              </a:rPr>
              <a:t>, D. M. (2020) Filtering and Quantization Effects on GNSS Successive Interference Cancellation. </a:t>
            </a:r>
            <a:r>
              <a:rPr lang="en-US" sz="600" i="1" dirty="0">
                <a:solidFill>
                  <a:schemeClr val="dk1"/>
                </a:solidFill>
              </a:rPr>
              <a:t>IEEE Transactions on Aerospace and Electronic Systems</a:t>
            </a:r>
            <a:r>
              <a:rPr lang="en-US" sz="600" dirty="0">
                <a:solidFill>
                  <a:schemeClr val="dk1"/>
                </a:solidFill>
              </a:rPr>
              <a:t> 56(2): 924-936. DOI: </a:t>
            </a:r>
            <a:r>
              <a:rPr lang="en-US" sz="600" dirty="0">
                <a:solidFill>
                  <a:schemeClr val="dk1"/>
                </a:solidFill>
                <a:hlinkClick r:id="rId3"/>
              </a:rPr>
              <a:t>https://doi.org/10.1109/TAES.2019.2935959</a:t>
            </a:r>
            <a:r>
              <a:rPr lang="en-US" sz="600" dirty="0">
                <a:solidFill>
                  <a:schemeClr val="dk1"/>
                </a:solidFill>
              </a:rPr>
              <a:t> [Accessed 15 May 2024]. </a:t>
            </a:r>
          </a:p>
          <a:p>
            <a:pPr marL="457200" lvl="0" indent="-317500" algn="l" rtl="0">
              <a:spcBef>
                <a:spcPts val="0"/>
              </a:spcBef>
              <a:spcAft>
                <a:spcPts val="1200"/>
              </a:spcAft>
              <a:buSzPts val="1400"/>
              <a:buFont typeface="Merriweather"/>
              <a:buChar char="●"/>
            </a:pPr>
            <a:r>
              <a:rPr lang="en-US" sz="600" dirty="0" err="1">
                <a:solidFill>
                  <a:schemeClr val="dk1"/>
                </a:solidFill>
              </a:rPr>
              <a:t>Heublein</a:t>
            </a:r>
            <a:r>
              <a:rPr lang="en-US" sz="600" dirty="0">
                <a:solidFill>
                  <a:schemeClr val="dk1"/>
                </a:solidFill>
              </a:rPr>
              <a:t>, M., Bradley, P. E. &amp; </a:t>
            </a:r>
            <a:r>
              <a:rPr lang="en-US" sz="600" dirty="0" err="1">
                <a:solidFill>
                  <a:schemeClr val="dk1"/>
                </a:solidFill>
              </a:rPr>
              <a:t>Hinz</a:t>
            </a:r>
            <a:r>
              <a:rPr lang="en-US" sz="600" dirty="0">
                <a:solidFill>
                  <a:schemeClr val="dk1"/>
                </a:solidFill>
              </a:rPr>
              <a:t>, S. (2020) Observing geometry effects on a Global Navigation Satellite System (GNSS)-based water vapor tomography solved by least squares and by compressive sensing. </a:t>
            </a:r>
            <a:r>
              <a:rPr lang="en-US" sz="600" i="1" dirty="0">
                <a:solidFill>
                  <a:schemeClr val="dk1"/>
                </a:solidFill>
              </a:rPr>
              <a:t>European Geosciences Union</a:t>
            </a:r>
            <a:r>
              <a:rPr lang="en-US" sz="600" dirty="0">
                <a:solidFill>
                  <a:schemeClr val="dk1"/>
                </a:solidFill>
              </a:rPr>
              <a:t> 38(1): 179-189. DOI: </a:t>
            </a:r>
            <a:r>
              <a:rPr lang="en-US" sz="600" dirty="0">
                <a:solidFill>
                  <a:schemeClr val="dk1"/>
                </a:solidFill>
                <a:hlinkClick r:id="rId4"/>
              </a:rPr>
              <a:t>https://www.doi.org/10.5194/ANGEO-38-179-2020</a:t>
            </a:r>
            <a:r>
              <a:rPr lang="en-US" sz="600" dirty="0">
                <a:solidFill>
                  <a:schemeClr val="dk1"/>
                </a:solidFill>
              </a:rPr>
              <a:t> [Accessed 15 May 2024].</a:t>
            </a:r>
          </a:p>
          <a:p>
            <a:pPr marL="457200" lvl="0" indent="-317500" algn="l" rtl="0">
              <a:spcBef>
                <a:spcPts val="0"/>
              </a:spcBef>
              <a:spcAft>
                <a:spcPts val="1200"/>
              </a:spcAft>
              <a:buSzPts val="1400"/>
              <a:buFont typeface="Merriweather"/>
              <a:buChar char="●"/>
            </a:pPr>
            <a:r>
              <a:rPr lang="en-US" sz="600" dirty="0" err="1">
                <a:solidFill>
                  <a:schemeClr val="dk1"/>
                </a:solidFill>
              </a:rPr>
              <a:t>Hirota</a:t>
            </a:r>
            <a:r>
              <a:rPr lang="en-US" sz="600" dirty="0">
                <a:solidFill>
                  <a:schemeClr val="dk1"/>
                </a:solidFill>
              </a:rPr>
              <a:t>, K., Goswami, B. &amp; Kulkarni, M. (2023) ‘GNSS Signal Obstruction Removal Tool for Evaluating and Improving Position Accuracy in Satellite Networks’. </a:t>
            </a:r>
            <a:r>
              <a:rPr lang="en-US" sz="600" i="1" dirty="0">
                <a:solidFill>
                  <a:schemeClr val="dk1"/>
                </a:solidFill>
              </a:rPr>
              <a:t>2023 5</a:t>
            </a:r>
            <a:r>
              <a:rPr lang="en-US" sz="600" i="1" baseline="30000" dirty="0">
                <a:solidFill>
                  <a:schemeClr val="dk1"/>
                </a:solidFill>
              </a:rPr>
              <a:t>th</a:t>
            </a:r>
            <a:r>
              <a:rPr lang="en-US" sz="600" i="1" dirty="0">
                <a:solidFill>
                  <a:schemeClr val="dk1"/>
                </a:solidFill>
              </a:rPr>
              <a:t> International Conference on Electrical, Computer and Communication Technologies (ICECCT)</a:t>
            </a:r>
            <a:r>
              <a:rPr lang="en-US" sz="600" dirty="0">
                <a:solidFill>
                  <a:schemeClr val="dk1"/>
                </a:solidFill>
              </a:rPr>
              <a:t>. Erode, India. 22-24 February 2023. DOI: </a:t>
            </a:r>
            <a:r>
              <a:rPr lang="en-US" sz="600" dirty="0">
                <a:solidFill>
                  <a:schemeClr val="dk1"/>
                </a:solidFill>
                <a:hlinkClick r:id="rId5"/>
              </a:rPr>
              <a:t>https://doi.org/10.1109/ICECCT56650.2023.10179721</a:t>
            </a:r>
            <a:r>
              <a:rPr lang="en-US" sz="600" dirty="0">
                <a:solidFill>
                  <a:schemeClr val="dk1"/>
                </a:solidFill>
              </a:rPr>
              <a:t> [Accessed 15 May 2024].</a:t>
            </a:r>
          </a:p>
          <a:p>
            <a:pPr marL="457200" lvl="0" indent="-317500" algn="l" rtl="0">
              <a:spcBef>
                <a:spcPts val="0"/>
              </a:spcBef>
              <a:spcAft>
                <a:spcPts val="1200"/>
              </a:spcAft>
              <a:buSzPts val="1400"/>
              <a:buFont typeface="Merriweather"/>
              <a:buChar char="●"/>
            </a:pPr>
            <a:r>
              <a:rPr lang="en-US" sz="600" dirty="0" err="1">
                <a:solidFill>
                  <a:schemeClr val="dk1"/>
                </a:solidFill>
              </a:rPr>
              <a:t>SlidesGo</a:t>
            </a:r>
            <a:r>
              <a:rPr lang="en-US" sz="600" dirty="0">
                <a:solidFill>
                  <a:schemeClr val="dk1"/>
                </a:solidFill>
              </a:rPr>
              <a:t> (N.D.) Minimalist Business Slides. Available from: </a:t>
            </a:r>
            <a:r>
              <a:rPr lang="en-US" sz="600" dirty="0">
                <a:solidFill>
                  <a:schemeClr val="dk1"/>
                </a:solidFill>
                <a:hlinkClick r:id="rId6"/>
              </a:rPr>
              <a:t>https://slidesgo.com/theme/minimalist-business-slides#search-minimalistic&amp;position-3&amp;results-3325&amp;rs=search</a:t>
            </a:r>
            <a:r>
              <a:rPr lang="en-US" sz="600" dirty="0">
                <a:solidFill>
                  <a:schemeClr val="dk1"/>
                </a:solidFill>
              </a:rPr>
              <a:t> [Accessed 24 April 2024].</a:t>
            </a:r>
          </a:p>
          <a:p>
            <a:pPr marL="457200" lvl="0" indent="-317500" algn="l" rtl="0">
              <a:spcBef>
                <a:spcPts val="0"/>
              </a:spcBef>
              <a:spcAft>
                <a:spcPts val="1200"/>
              </a:spcAft>
              <a:buSzPts val="1400"/>
              <a:buFont typeface="Merriweather"/>
              <a:buChar char="●"/>
            </a:pPr>
            <a:r>
              <a:rPr lang="en-US" sz="600" dirty="0">
                <a:solidFill>
                  <a:schemeClr val="dk1"/>
                </a:solidFill>
              </a:rPr>
              <a:t>GPDR (N.D.) Complete guide to GPDR compliance. Available from: </a:t>
            </a:r>
            <a:r>
              <a:rPr lang="en-US" sz="600" dirty="0">
                <a:solidFill>
                  <a:schemeClr val="dk1"/>
                </a:solidFill>
                <a:hlinkClick r:id="rId7"/>
              </a:rPr>
              <a:t>https://gdpr.eu/</a:t>
            </a:r>
            <a:r>
              <a:rPr lang="en-US" sz="600" dirty="0">
                <a:solidFill>
                  <a:schemeClr val="dk1"/>
                </a:solidFill>
              </a:rPr>
              <a:t> [Accessed 18 May 2024].</a:t>
            </a:r>
          </a:p>
        </p:txBody>
      </p:sp>
      <p:sp>
        <p:nvSpPr>
          <p:cNvPr id="1537" name="Google Shape;1537;p120"/>
          <p:cNvSpPr txBox="1">
            <a:spLocks noGrp="1"/>
          </p:cNvSpPr>
          <p:nvPr>
            <p:ph type="title"/>
          </p:nvPr>
        </p:nvSpPr>
        <p:spPr>
          <a:xfrm>
            <a:off x="1531650" y="445025"/>
            <a:ext cx="60807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References</a:t>
            </a:r>
            <a:endParaRPr dirty="0"/>
          </a:p>
        </p:txBody>
      </p:sp>
      <p:sp>
        <p:nvSpPr>
          <p:cNvPr id="1538" name="Google Shape;1538;p120"/>
          <p:cNvSpPr txBox="1">
            <a:spLocks noGrp="1"/>
          </p:cNvSpPr>
          <p:nvPr>
            <p:ph type="subTitle" idx="2"/>
          </p:nvPr>
        </p:nvSpPr>
        <p:spPr>
          <a:xfrm>
            <a:off x="661212" y="1041852"/>
            <a:ext cx="3957600" cy="3350422"/>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1200"/>
              </a:spcAft>
              <a:buSzPts val="1400"/>
              <a:buFont typeface="Merriweather"/>
              <a:buChar char="●"/>
            </a:pPr>
            <a:r>
              <a:rPr lang="en-US" sz="600" dirty="0">
                <a:solidFill>
                  <a:schemeClr val="dk1"/>
                </a:solidFill>
              </a:rPr>
              <a:t>H1B Data (N.D.) Ufa. Available from: </a:t>
            </a:r>
            <a:r>
              <a:rPr lang="en-US" sz="600" dirty="0">
                <a:solidFill>
                  <a:schemeClr val="dk1"/>
                </a:solidFill>
                <a:hlinkClick r:id="rId8"/>
              </a:rPr>
              <a:t>https://h1bdata.com/pin/ufa/</a:t>
            </a:r>
            <a:r>
              <a:rPr lang="en-US" sz="600" dirty="0">
                <a:solidFill>
                  <a:schemeClr val="dk1"/>
                </a:solidFill>
              </a:rPr>
              <a:t> [Accessed 14 May 2024]. </a:t>
            </a:r>
          </a:p>
          <a:p>
            <a:pPr marL="457200" lvl="0" indent="-317500" algn="l" rtl="0">
              <a:spcBef>
                <a:spcPts val="0"/>
              </a:spcBef>
              <a:spcAft>
                <a:spcPts val="1200"/>
              </a:spcAft>
              <a:buSzPts val="1400"/>
              <a:buFont typeface="Merriweather"/>
              <a:buChar char="●"/>
            </a:pPr>
            <a:r>
              <a:rPr lang="en-US" sz="600" dirty="0" err="1">
                <a:solidFill>
                  <a:schemeClr val="dk1"/>
                </a:solidFill>
              </a:rPr>
              <a:t>VectorLogoSeek</a:t>
            </a:r>
            <a:r>
              <a:rPr lang="en-US" sz="600" dirty="0">
                <a:solidFill>
                  <a:schemeClr val="dk1"/>
                </a:solidFill>
              </a:rPr>
              <a:t> (2020) </a:t>
            </a:r>
            <a:r>
              <a:rPr lang="en-US" sz="600" dirty="0" err="1">
                <a:solidFill>
                  <a:schemeClr val="dk1"/>
                </a:solidFill>
              </a:rPr>
              <a:t>Frequentis</a:t>
            </a:r>
            <a:r>
              <a:rPr lang="en-US" sz="600" dirty="0">
                <a:solidFill>
                  <a:schemeClr val="dk1"/>
                </a:solidFill>
              </a:rPr>
              <a:t> AG Vector Logo. Available from: </a:t>
            </a:r>
            <a:r>
              <a:rPr lang="en-US" sz="600" dirty="0">
                <a:solidFill>
                  <a:schemeClr val="dk1"/>
                </a:solidFill>
                <a:hlinkClick r:id="rId9"/>
              </a:rPr>
              <a:t>https://vectorlogoseek.com/frequentis-ag-vector-logo-svg/</a:t>
            </a:r>
            <a:r>
              <a:rPr lang="en-US" sz="600" dirty="0">
                <a:solidFill>
                  <a:schemeClr val="dk1"/>
                </a:solidFill>
              </a:rPr>
              <a:t> [Accessed 14 May 2024].</a:t>
            </a:r>
          </a:p>
          <a:p>
            <a:pPr marL="457200" lvl="0" indent="-317500" algn="l" rtl="0">
              <a:spcBef>
                <a:spcPts val="0"/>
              </a:spcBef>
              <a:spcAft>
                <a:spcPts val="1200"/>
              </a:spcAft>
              <a:buSzPts val="1400"/>
              <a:buFont typeface="Merriweather"/>
              <a:buChar char="●"/>
            </a:pPr>
            <a:r>
              <a:rPr lang="en-US" sz="600" dirty="0">
                <a:solidFill>
                  <a:schemeClr val="dk1"/>
                </a:solidFill>
              </a:rPr>
              <a:t>Wikimedia Commons (N.D.) File:IATAlogo.svg. Available from: </a:t>
            </a:r>
            <a:r>
              <a:rPr lang="en-US" sz="600" dirty="0">
                <a:solidFill>
                  <a:schemeClr val="dk1"/>
                </a:solidFill>
                <a:hlinkClick r:id="rId10"/>
              </a:rPr>
              <a:t>https://commons.wikimedia.org/wiki/File:IATAlogo.svg</a:t>
            </a:r>
            <a:r>
              <a:rPr lang="en-US" sz="600" dirty="0">
                <a:solidFill>
                  <a:schemeClr val="dk1"/>
                </a:solidFill>
              </a:rPr>
              <a:t> [Accessed 14 May 2024].</a:t>
            </a:r>
          </a:p>
          <a:p>
            <a:pPr marL="457200" lvl="0" indent="-317500" algn="l" rtl="0">
              <a:spcBef>
                <a:spcPts val="0"/>
              </a:spcBef>
              <a:spcAft>
                <a:spcPts val="1200"/>
              </a:spcAft>
              <a:buSzPts val="1400"/>
              <a:buFont typeface="Merriweather"/>
              <a:buChar char="●"/>
            </a:pPr>
            <a:r>
              <a:rPr lang="en-US" sz="600" dirty="0">
                <a:solidFill>
                  <a:schemeClr val="dk1"/>
                </a:solidFill>
              </a:rPr>
              <a:t>Otero, T. F., </a:t>
            </a:r>
            <a:r>
              <a:rPr lang="en-US" sz="600" dirty="0" err="1">
                <a:solidFill>
                  <a:schemeClr val="dk1"/>
                </a:solidFill>
              </a:rPr>
              <a:t>Barwaldt</a:t>
            </a:r>
            <a:r>
              <a:rPr lang="en-US" sz="600" dirty="0">
                <a:solidFill>
                  <a:schemeClr val="dk1"/>
                </a:solidFill>
              </a:rPr>
              <a:t>, R., </a:t>
            </a:r>
            <a:r>
              <a:rPr lang="en-US" sz="600" dirty="0" err="1">
                <a:solidFill>
                  <a:schemeClr val="dk1"/>
                </a:solidFill>
              </a:rPr>
              <a:t>Topin</a:t>
            </a:r>
            <a:r>
              <a:rPr lang="en-US" sz="600" dirty="0">
                <a:solidFill>
                  <a:schemeClr val="dk1"/>
                </a:solidFill>
              </a:rPr>
              <a:t>, L. O., Menezes, S. V., Torres, M. J. R. &amp; De Castro Freitas, A. L. (2020) ‘Agile methodologies at an educational context: a systematic review’. </a:t>
            </a:r>
            <a:r>
              <a:rPr lang="en-US" sz="600" i="1" dirty="0">
                <a:solidFill>
                  <a:schemeClr val="dk1"/>
                </a:solidFill>
              </a:rPr>
              <a:t>2020 IEEE Frontiers in Education Conference (FIE)</a:t>
            </a:r>
            <a:r>
              <a:rPr lang="en-US" sz="600" dirty="0">
                <a:solidFill>
                  <a:schemeClr val="dk1"/>
                </a:solidFill>
              </a:rPr>
              <a:t>. Uppsala, Sweden. 21-24 October 2020. DOI: </a:t>
            </a:r>
            <a:r>
              <a:rPr lang="en-US" sz="600" dirty="0">
                <a:solidFill>
                  <a:schemeClr val="dk1"/>
                </a:solidFill>
                <a:hlinkClick r:id="rId11"/>
              </a:rPr>
              <a:t>https://doi.org/10.1109/FIE44824.2020.9273997</a:t>
            </a:r>
            <a:r>
              <a:rPr lang="en-US" sz="600" dirty="0">
                <a:solidFill>
                  <a:schemeClr val="dk1"/>
                </a:solidFill>
              </a:rPr>
              <a:t> [Accessed 14 May 2024].</a:t>
            </a:r>
          </a:p>
          <a:p>
            <a:pPr marL="457200" lvl="0" indent="-317500" algn="l" rtl="0">
              <a:spcBef>
                <a:spcPts val="0"/>
              </a:spcBef>
              <a:spcAft>
                <a:spcPts val="1200"/>
              </a:spcAft>
              <a:buSzPts val="1400"/>
              <a:buFont typeface="Merriweather"/>
              <a:buChar char="●"/>
            </a:pPr>
            <a:r>
              <a:rPr lang="en-US" sz="600" dirty="0">
                <a:solidFill>
                  <a:schemeClr val="dk1"/>
                </a:solidFill>
              </a:rPr>
              <a:t>Zhou, W., </a:t>
            </a:r>
            <a:r>
              <a:rPr lang="en-US" sz="600" dirty="0" err="1">
                <a:solidFill>
                  <a:schemeClr val="dk1"/>
                </a:solidFill>
              </a:rPr>
              <a:t>Lv</a:t>
            </a:r>
            <a:r>
              <a:rPr lang="en-US" sz="600" dirty="0">
                <a:solidFill>
                  <a:schemeClr val="dk1"/>
                </a:solidFill>
              </a:rPr>
              <a:t>, Z., Wu, W., Shang, X., &amp; Ke, Y. (2023) Anti-Spoofing Technique Based on Vector Tracking Loop. </a:t>
            </a:r>
            <a:r>
              <a:rPr lang="en-US" sz="600" i="1" dirty="0">
                <a:solidFill>
                  <a:schemeClr val="dk1"/>
                </a:solidFill>
              </a:rPr>
              <a:t>IEEE Transactions on Instrumentation and Measurement </a:t>
            </a:r>
            <a:r>
              <a:rPr lang="en-US" sz="600" dirty="0">
                <a:solidFill>
                  <a:schemeClr val="dk1"/>
                </a:solidFill>
              </a:rPr>
              <a:t>72: 1-16. DOI: </a:t>
            </a:r>
            <a:r>
              <a:rPr lang="en-US" sz="600" dirty="0">
                <a:solidFill>
                  <a:schemeClr val="dk1"/>
                </a:solidFill>
                <a:hlinkClick r:id="rId12"/>
              </a:rPr>
              <a:t>https://www.doi.org/10.1109/tim.2023.3289551 </a:t>
            </a:r>
            <a:r>
              <a:rPr lang="en-US" sz="600" dirty="0">
                <a:solidFill>
                  <a:schemeClr val="dk1"/>
                </a:solidFill>
              </a:rPr>
              <a:t> [Accessed 15 May 2024].</a:t>
            </a:r>
          </a:p>
          <a:p>
            <a:pPr marL="457200" lvl="0" indent="-317500" algn="l" rtl="0">
              <a:spcBef>
                <a:spcPts val="0"/>
              </a:spcBef>
              <a:spcAft>
                <a:spcPts val="1200"/>
              </a:spcAft>
              <a:buSzPts val="1400"/>
              <a:buFont typeface="Merriweather"/>
              <a:buChar char="●"/>
            </a:pPr>
            <a:r>
              <a:rPr lang="en-US" sz="600" dirty="0">
                <a:solidFill>
                  <a:schemeClr val="dk1"/>
                </a:solidFill>
              </a:rPr>
              <a:t>BCS (N.D.) Code of Conduct for BCS Members. Available from: </a:t>
            </a:r>
            <a:r>
              <a:rPr lang="en-US" sz="600" dirty="0">
                <a:solidFill>
                  <a:schemeClr val="dk1"/>
                </a:solidFill>
                <a:hlinkClick r:id="rId13"/>
              </a:rPr>
              <a:t>https://www.bcs.org/media/2211/bcs-code-of-conduct.pdf</a:t>
            </a:r>
            <a:r>
              <a:rPr lang="en-US" sz="600" dirty="0">
                <a:solidFill>
                  <a:schemeClr val="dk1"/>
                </a:solidFill>
              </a:rPr>
              <a:t> [Accessed 15 May 2024].</a:t>
            </a:r>
          </a:p>
          <a:p>
            <a:pPr marL="457200" lvl="0" indent="-317500" algn="l" rtl="0">
              <a:spcBef>
                <a:spcPts val="0"/>
              </a:spcBef>
              <a:spcAft>
                <a:spcPts val="1200"/>
              </a:spcAft>
              <a:buSzPts val="1400"/>
              <a:buFont typeface="Merriweather"/>
              <a:buChar char="●"/>
            </a:pPr>
            <a:r>
              <a:rPr lang="en-US" sz="600" dirty="0">
                <a:solidFill>
                  <a:schemeClr val="dk1"/>
                </a:solidFill>
              </a:rPr>
              <a:t>Huang, L., Lu, Z., Xiao, Z., Ren, C., Song, J. &amp; Li, B. (2022) Suppression of Jammer Multipath in GNSS Antenna Array Receiver. </a:t>
            </a:r>
            <a:r>
              <a:rPr lang="en-US" sz="600" i="1" dirty="0">
                <a:solidFill>
                  <a:schemeClr val="dk1"/>
                </a:solidFill>
              </a:rPr>
              <a:t>Remote Sensing</a:t>
            </a:r>
            <a:r>
              <a:rPr lang="en-US" sz="600" dirty="0">
                <a:solidFill>
                  <a:schemeClr val="dk1"/>
                </a:solidFill>
              </a:rPr>
              <a:t> 14(2): 350. DOI: </a:t>
            </a:r>
            <a:r>
              <a:rPr lang="en-US" sz="600" dirty="0">
                <a:solidFill>
                  <a:schemeClr val="dk1"/>
                </a:solidFill>
                <a:hlinkClick r:id="rId14"/>
              </a:rPr>
              <a:t>https://doi.org/10.3390/rs14020350</a:t>
            </a:r>
            <a:r>
              <a:rPr lang="en-US" sz="600" dirty="0">
                <a:solidFill>
                  <a:schemeClr val="dk1"/>
                </a:solidFill>
              </a:rPr>
              <a:t> [Accessed 15 May 2024].</a:t>
            </a:r>
          </a:p>
          <a:p>
            <a:pPr marL="457200" lvl="0" indent="-317500" algn="l" rtl="0">
              <a:spcBef>
                <a:spcPts val="0"/>
              </a:spcBef>
              <a:spcAft>
                <a:spcPts val="1200"/>
              </a:spcAft>
              <a:buSzPts val="1400"/>
              <a:buFont typeface="Merriweather"/>
              <a:buChar char="●"/>
            </a:pPr>
            <a:r>
              <a:rPr lang="en-US" sz="600" dirty="0" err="1">
                <a:solidFill>
                  <a:schemeClr val="dk1"/>
                </a:solidFill>
              </a:rPr>
              <a:t>Latip</a:t>
            </a:r>
            <a:r>
              <a:rPr lang="en-US" sz="600" dirty="0">
                <a:solidFill>
                  <a:schemeClr val="dk1"/>
                </a:solidFill>
              </a:rPr>
              <a:t>, A. S. A., Ansar, A. M. H., Din, A. H. M. &amp; Balogun, A. L. (2022) ‘Correcting Atmospheric Effects on the </a:t>
            </a:r>
            <a:r>
              <a:rPr lang="en-US" sz="600" dirty="0" err="1">
                <a:solidFill>
                  <a:schemeClr val="dk1"/>
                </a:solidFill>
              </a:rPr>
              <a:t>InSAR</a:t>
            </a:r>
            <a:r>
              <a:rPr lang="en-US" sz="600" dirty="0">
                <a:solidFill>
                  <a:schemeClr val="dk1"/>
                </a:solidFill>
              </a:rPr>
              <a:t> Measurements using GPS Data.’.  </a:t>
            </a:r>
            <a:r>
              <a:rPr lang="en-US" sz="600" i="1" dirty="0">
                <a:solidFill>
                  <a:schemeClr val="dk1"/>
                </a:solidFill>
              </a:rPr>
              <a:t>5</a:t>
            </a:r>
            <a:r>
              <a:rPr lang="en-US" sz="600" i="1" baseline="30000" dirty="0">
                <a:solidFill>
                  <a:schemeClr val="dk1"/>
                </a:solidFill>
              </a:rPr>
              <a:t>th</a:t>
            </a:r>
            <a:r>
              <a:rPr lang="en-US" sz="600" i="1" dirty="0">
                <a:solidFill>
                  <a:schemeClr val="dk1"/>
                </a:solidFill>
              </a:rPr>
              <a:t> International Conference on Research Methodology for Built Environment and Engineering (ICRMBEE). </a:t>
            </a:r>
            <a:r>
              <a:rPr lang="en-US" sz="600" dirty="0">
                <a:solidFill>
                  <a:schemeClr val="dk1"/>
                </a:solidFill>
              </a:rPr>
              <a:t>Shah Alam, Malaysia. 10</a:t>
            </a:r>
            <a:r>
              <a:rPr lang="en-US" sz="600" baseline="30000" dirty="0">
                <a:solidFill>
                  <a:schemeClr val="dk1"/>
                </a:solidFill>
              </a:rPr>
              <a:t>th</a:t>
            </a:r>
            <a:r>
              <a:rPr lang="en-US" sz="600" dirty="0">
                <a:solidFill>
                  <a:schemeClr val="dk1"/>
                </a:solidFill>
              </a:rPr>
              <a:t> November 2021. DOI: </a:t>
            </a:r>
            <a:r>
              <a:rPr lang="en-US" sz="600" dirty="0">
                <a:solidFill>
                  <a:schemeClr val="dk1"/>
                </a:solidFill>
                <a:hlinkClick r:id="rId15"/>
              </a:rPr>
              <a:t>https://www.doi.org/10.1088/1755-1315/1067/1/012043</a:t>
            </a:r>
            <a:r>
              <a:rPr lang="en-US" sz="600" dirty="0">
                <a:solidFill>
                  <a:schemeClr val="dk1"/>
                </a:solidFill>
              </a:rPr>
              <a:t> [Accessed 15 May 2024].</a:t>
            </a:r>
          </a:p>
        </p:txBody>
      </p:sp>
    </p:spTree>
    <p:extLst>
      <p:ext uri="{BB962C8B-B14F-4D97-AF65-F5344CB8AC3E}">
        <p14:creationId xmlns:p14="http://schemas.microsoft.com/office/powerpoint/2010/main" val="13000421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05" name="Google Shape;905;p90"/>
          <p:cNvSpPr txBox="1">
            <a:spLocks noGrp="1"/>
          </p:cNvSpPr>
          <p:nvPr>
            <p:ph type="subTitle" idx="1"/>
          </p:nvPr>
        </p:nvSpPr>
        <p:spPr>
          <a:xfrm>
            <a:off x="3509000" y="16938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Malware &amp; AI-based Attacks</a:t>
            </a:r>
            <a:endParaRPr sz="2000" dirty="0"/>
          </a:p>
        </p:txBody>
      </p:sp>
      <p:sp>
        <p:nvSpPr>
          <p:cNvPr id="907" name="Google Shape;907;p90"/>
          <p:cNvSpPr txBox="1">
            <a:spLocks noGrp="1"/>
          </p:cNvSpPr>
          <p:nvPr>
            <p:ph type="subTitle" idx="3"/>
          </p:nvPr>
        </p:nvSpPr>
        <p:spPr>
          <a:xfrm>
            <a:off x="953025" y="16938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System Hacking</a:t>
            </a:r>
            <a:endParaRPr sz="2000" dirty="0"/>
          </a:p>
        </p:txBody>
      </p:sp>
      <p:sp>
        <p:nvSpPr>
          <p:cNvPr id="909" name="Google Shape;909;p90"/>
          <p:cNvSpPr txBox="1">
            <a:spLocks noGrp="1"/>
          </p:cNvSpPr>
          <p:nvPr>
            <p:ph type="subTitle" idx="5"/>
          </p:nvPr>
        </p:nvSpPr>
        <p:spPr>
          <a:xfrm>
            <a:off x="6064875" y="16938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Insider Threats</a:t>
            </a:r>
            <a:endParaRPr sz="2000" dirty="0"/>
          </a:p>
        </p:txBody>
      </p:sp>
      <p:sp>
        <p:nvSpPr>
          <p:cNvPr id="911" name="Google Shape;911;p90"/>
          <p:cNvSpPr txBox="1">
            <a:spLocks noGrp="1"/>
          </p:cNvSpPr>
          <p:nvPr>
            <p:ph type="title"/>
          </p:nvPr>
        </p:nvSpPr>
        <p:spPr>
          <a:xfrm>
            <a:off x="1244250" y="445025"/>
            <a:ext cx="665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Current Threats</a:t>
            </a:r>
            <a:endParaRPr dirty="0"/>
          </a:p>
        </p:txBody>
      </p:sp>
      <p:sp>
        <p:nvSpPr>
          <p:cNvPr id="912" name="Google Shape;912;p90"/>
          <p:cNvSpPr txBox="1">
            <a:spLocks noGrp="1"/>
          </p:cNvSpPr>
          <p:nvPr>
            <p:ph type="subTitle" idx="7"/>
          </p:nvPr>
        </p:nvSpPr>
        <p:spPr>
          <a:xfrm>
            <a:off x="3509000" y="33987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Supply Chain Attacks</a:t>
            </a:r>
            <a:endParaRPr sz="2000" dirty="0"/>
          </a:p>
        </p:txBody>
      </p:sp>
      <p:sp>
        <p:nvSpPr>
          <p:cNvPr id="914" name="Google Shape;914;p90"/>
          <p:cNvSpPr txBox="1">
            <a:spLocks noGrp="1"/>
          </p:cNvSpPr>
          <p:nvPr>
            <p:ph type="subTitle" idx="9"/>
          </p:nvPr>
        </p:nvSpPr>
        <p:spPr>
          <a:xfrm>
            <a:off x="953025" y="33987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GPS Spoofing &amp; Jamming</a:t>
            </a:r>
            <a:endParaRPr sz="2000" dirty="0"/>
          </a:p>
        </p:txBody>
      </p:sp>
      <p:sp>
        <p:nvSpPr>
          <p:cNvPr id="916" name="Google Shape;916;p90"/>
          <p:cNvSpPr txBox="1">
            <a:spLocks noGrp="1"/>
          </p:cNvSpPr>
          <p:nvPr>
            <p:ph type="subTitle" idx="14"/>
          </p:nvPr>
        </p:nvSpPr>
        <p:spPr>
          <a:xfrm>
            <a:off x="6064875" y="3398751"/>
            <a:ext cx="212610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dirty="0"/>
              <a:t>Data Theft &amp; Espionage</a:t>
            </a:r>
            <a:endParaRPr sz="2000" dirty="0"/>
          </a:p>
        </p:txBody>
      </p:sp>
      <p:grpSp>
        <p:nvGrpSpPr>
          <p:cNvPr id="2" name="Google Shape;9309;p148">
            <a:extLst>
              <a:ext uri="{FF2B5EF4-FFF2-40B4-BE49-F238E27FC236}">
                <a16:creationId xmlns:a16="http://schemas.microsoft.com/office/drawing/2014/main" id="{180D91AA-F2A0-5A89-49D5-771F2EE82C2E}"/>
              </a:ext>
            </a:extLst>
          </p:cNvPr>
          <p:cNvGrpSpPr/>
          <p:nvPr/>
        </p:nvGrpSpPr>
        <p:grpSpPr>
          <a:xfrm>
            <a:off x="1815193" y="1332509"/>
            <a:ext cx="324000" cy="324000"/>
            <a:chOff x="-3031325" y="3597450"/>
            <a:chExt cx="293825" cy="292250"/>
          </a:xfrm>
        </p:grpSpPr>
        <p:sp>
          <p:nvSpPr>
            <p:cNvPr id="3" name="Google Shape;9310;p148">
              <a:extLst>
                <a:ext uri="{FF2B5EF4-FFF2-40B4-BE49-F238E27FC236}">
                  <a16:creationId xmlns:a16="http://schemas.microsoft.com/office/drawing/2014/main" id="{95CA5E2F-745A-74AD-6A0D-58A51702F352}"/>
                </a:ext>
              </a:extLst>
            </p:cNvPr>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9311;p148">
              <a:extLst>
                <a:ext uri="{FF2B5EF4-FFF2-40B4-BE49-F238E27FC236}">
                  <a16:creationId xmlns:a16="http://schemas.microsoft.com/office/drawing/2014/main" id="{C7EF237B-BF47-2675-8D2D-4B34323D9AA3}"/>
                </a:ext>
              </a:extLst>
            </p:cNvPr>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9312;p148">
              <a:extLst>
                <a:ext uri="{FF2B5EF4-FFF2-40B4-BE49-F238E27FC236}">
                  <a16:creationId xmlns:a16="http://schemas.microsoft.com/office/drawing/2014/main" id="{85149B54-B548-5890-A822-1BD75F27B2AB}"/>
                </a:ext>
              </a:extLst>
            </p:cNvPr>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9313;p148">
              <a:extLst>
                <a:ext uri="{FF2B5EF4-FFF2-40B4-BE49-F238E27FC236}">
                  <a16:creationId xmlns:a16="http://schemas.microsoft.com/office/drawing/2014/main" id="{D4C6AEFB-BD74-70D5-C1D9-736276698121}"/>
                </a:ext>
              </a:extLst>
            </p:cNvPr>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 name="Google Shape;7067;p143">
            <a:extLst>
              <a:ext uri="{FF2B5EF4-FFF2-40B4-BE49-F238E27FC236}">
                <a16:creationId xmlns:a16="http://schemas.microsoft.com/office/drawing/2014/main" id="{946F4F62-26A1-D054-8DB3-D70045A61484}"/>
              </a:ext>
            </a:extLst>
          </p:cNvPr>
          <p:cNvGrpSpPr/>
          <p:nvPr/>
        </p:nvGrpSpPr>
        <p:grpSpPr>
          <a:xfrm>
            <a:off x="4442709" y="1324167"/>
            <a:ext cx="356556" cy="349557"/>
            <a:chOff x="-22863675" y="3131775"/>
            <a:chExt cx="299300" cy="293425"/>
          </a:xfrm>
        </p:grpSpPr>
        <p:sp>
          <p:nvSpPr>
            <p:cNvPr id="20" name="Google Shape;7068;p143">
              <a:extLst>
                <a:ext uri="{FF2B5EF4-FFF2-40B4-BE49-F238E27FC236}">
                  <a16:creationId xmlns:a16="http://schemas.microsoft.com/office/drawing/2014/main" id="{E27F099B-F6A4-B194-C8E8-19D105F45C41}"/>
                </a:ext>
              </a:extLst>
            </p:cNvPr>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7069;p143">
              <a:extLst>
                <a:ext uri="{FF2B5EF4-FFF2-40B4-BE49-F238E27FC236}">
                  <a16:creationId xmlns:a16="http://schemas.microsoft.com/office/drawing/2014/main" id="{76E6CECF-C95C-0E1A-8C0F-45CCE0A459B6}"/>
                </a:ext>
              </a:extLst>
            </p:cNvPr>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7070;p143">
              <a:extLst>
                <a:ext uri="{FF2B5EF4-FFF2-40B4-BE49-F238E27FC236}">
                  <a16:creationId xmlns:a16="http://schemas.microsoft.com/office/drawing/2014/main" id="{31EA30D8-F4F8-7366-4410-768DE9257A62}"/>
                </a:ext>
              </a:extLst>
            </p:cNvPr>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23" name="Google Shape;7656;p144">
            <a:extLst>
              <a:ext uri="{FF2B5EF4-FFF2-40B4-BE49-F238E27FC236}">
                <a16:creationId xmlns:a16="http://schemas.microsoft.com/office/drawing/2014/main" id="{B097FFA0-0AD1-E645-2384-46437C55AFB0}"/>
              </a:ext>
            </a:extLst>
          </p:cNvPr>
          <p:cNvGrpSpPr/>
          <p:nvPr/>
        </p:nvGrpSpPr>
        <p:grpSpPr>
          <a:xfrm>
            <a:off x="6931220" y="2998003"/>
            <a:ext cx="342632" cy="226264"/>
            <a:chOff x="5358450" y="4015675"/>
            <a:chExt cx="289875" cy="191425"/>
          </a:xfrm>
        </p:grpSpPr>
        <p:sp>
          <p:nvSpPr>
            <p:cNvPr id="24" name="Google Shape;7657;p144">
              <a:extLst>
                <a:ext uri="{FF2B5EF4-FFF2-40B4-BE49-F238E27FC236}">
                  <a16:creationId xmlns:a16="http://schemas.microsoft.com/office/drawing/2014/main" id="{156DF9F8-569B-0406-687D-1EDEC422874F}"/>
                </a:ext>
              </a:extLst>
            </p:cNvPr>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7658;p144">
              <a:extLst>
                <a:ext uri="{FF2B5EF4-FFF2-40B4-BE49-F238E27FC236}">
                  <a16:creationId xmlns:a16="http://schemas.microsoft.com/office/drawing/2014/main" id="{EBBB32BA-FC4B-A0D6-562C-693F7229145F}"/>
                </a:ext>
              </a:extLst>
            </p:cNvPr>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7659;p144">
              <a:extLst>
                <a:ext uri="{FF2B5EF4-FFF2-40B4-BE49-F238E27FC236}">
                  <a16:creationId xmlns:a16="http://schemas.microsoft.com/office/drawing/2014/main" id="{3ADA512A-D412-574B-5D6A-2EBC756187AB}"/>
                </a:ext>
              </a:extLst>
            </p:cNvPr>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7660;p144">
              <a:extLst>
                <a:ext uri="{FF2B5EF4-FFF2-40B4-BE49-F238E27FC236}">
                  <a16:creationId xmlns:a16="http://schemas.microsoft.com/office/drawing/2014/main" id="{C99642E9-B133-E5AA-AABF-A4ED3DE98BD0}"/>
                </a:ext>
              </a:extLst>
            </p:cNvPr>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7661;p144">
            <a:extLst>
              <a:ext uri="{FF2B5EF4-FFF2-40B4-BE49-F238E27FC236}">
                <a16:creationId xmlns:a16="http://schemas.microsoft.com/office/drawing/2014/main" id="{2E83AAAB-FB63-83A4-238B-6177D04250A8}"/>
              </a:ext>
            </a:extLst>
          </p:cNvPr>
          <p:cNvGrpSpPr/>
          <p:nvPr/>
        </p:nvGrpSpPr>
        <p:grpSpPr>
          <a:xfrm>
            <a:off x="6900489" y="1331045"/>
            <a:ext cx="351024" cy="325464"/>
            <a:chOff x="6543825" y="3202075"/>
            <a:chExt cx="296975" cy="275350"/>
          </a:xfrm>
        </p:grpSpPr>
        <p:sp>
          <p:nvSpPr>
            <p:cNvPr id="29" name="Google Shape;7662;p144">
              <a:extLst>
                <a:ext uri="{FF2B5EF4-FFF2-40B4-BE49-F238E27FC236}">
                  <a16:creationId xmlns:a16="http://schemas.microsoft.com/office/drawing/2014/main" id="{7E7809A9-12A1-7B8D-03AC-FE928AA51615}"/>
                </a:ext>
              </a:extLst>
            </p:cNvPr>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7663;p144">
              <a:extLst>
                <a:ext uri="{FF2B5EF4-FFF2-40B4-BE49-F238E27FC236}">
                  <a16:creationId xmlns:a16="http://schemas.microsoft.com/office/drawing/2014/main" id="{1738C6DA-D321-2AC3-127A-13C34AB28B6D}"/>
                </a:ext>
              </a:extLst>
            </p:cNvPr>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7664;p144">
              <a:extLst>
                <a:ext uri="{FF2B5EF4-FFF2-40B4-BE49-F238E27FC236}">
                  <a16:creationId xmlns:a16="http://schemas.microsoft.com/office/drawing/2014/main" id="{1B19D3F3-135B-CC78-625A-D0BA4239DAC0}"/>
                </a:ext>
              </a:extLst>
            </p:cNvPr>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7665;p144">
              <a:extLst>
                <a:ext uri="{FF2B5EF4-FFF2-40B4-BE49-F238E27FC236}">
                  <a16:creationId xmlns:a16="http://schemas.microsoft.com/office/drawing/2014/main" id="{370C16E0-FFC3-314E-9832-DE9560D518DD}"/>
                </a:ext>
              </a:extLst>
            </p:cNvPr>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666;p144">
              <a:extLst>
                <a:ext uri="{FF2B5EF4-FFF2-40B4-BE49-F238E27FC236}">
                  <a16:creationId xmlns:a16="http://schemas.microsoft.com/office/drawing/2014/main" id="{A51FD9AD-9E71-2810-73BE-6B0AA5D2F996}"/>
                </a:ext>
              </a:extLst>
            </p:cNvPr>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667;p144">
              <a:extLst>
                <a:ext uri="{FF2B5EF4-FFF2-40B4-BE49-F238E27FC236}">
                  <a16:creationId xmlns:a16="http://schemas.microsoft.com/office/drawing/2014/main" id="{30B61D46-B7C2-77CA-9D58-611AFF66D222}"/>
                </a:ext>
              </a:extLst>
            </p:cNvPr>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7668;p144">
              <a:extLst>
                <a:ext uri="{FF2B5EF4-FFF2-40B4-BE49-F238E27FC236}">
                  <a16:creationId xmlns:a16="http://schemas.microsoft.com/office/drawing/2014/main" id="{EF4E7DD7-907E-CDD4-E4D3-BB4D51D51277}"/>
                </a:ext>
              </a:extLst>
            </p:cNvPr>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9270;p148">
            <a:extLst>
              <a:ext uri="{FF2B5EF4-FFF2-40B4-BE49-F238E27FC236}">
                <a16:creationId xmlns:a16="http://schemas.microsoft.com/office/drawing/2014/main" id="{5B2E50FC-2CFD-4069-8414-949DE61CC3D0}"/>
              </a:ext>
            </a:extLst>
          </p:cNvPr>
          <p:cNvGrpSpPr/>
          <p:nvPr/>
        </p:nvGrpSpPr>
        <p:grpSpPr>
          <a:xfrm>
            <a:off x="4410000" y="2934624"/>
            <a:ext cx="324000" cy="324000"/>
            <a:chOff x="-6696925" y="3272575"/>
            <a:chExt cx="307200" cy="291425"/>
          </a:xfrm>
        </p:grpSpPr>
        <p:sp>
          <p:nvSpPr>
            <p:cNvPr id="37" name="Google Shape;9271;p148">
              <a:extLst>
                <a:ext uri="{FF2B5EF4-FFF2-40B4-BE49-F238E27FC236}">
                  <a16:creationId xmlns:a16="http://schemas.microsoft.com/office/drawing/2014/main" id="{E437459E-1C22-BB91-C7B0-99395EDCE3A1}"/>
                </a:ext>
              </a:extLst>
            </p:cNvPr>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9272;p148">
              <a:extLst>
                <a:ext uri="{FF2B5EF4-FFF2-40B4-BE49-F238E27FC236}">
                  <a16:creationId xmlns:a16="http://schemas.microsoft.com/office/drawing/2014/main" id="{592936B8-8AF2-4211-947E-B0F1C074761A}"/>
                </a:ext>
              </a:extLst>
            </p:cNvPr>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9" name="Google Shape;8890;p146">
            <a:extLst>
              <a:ext uri="{FF2B5EF4-FFF2-40B4-BE49-F238E27FC236}">
                <a16:creationId xmlns:a16="http://schemas.microsoft.com/office/drawing/2014/main" id="{87042F73-7279-FDFF-A6BD-E7663385F6D6}"/>
              </a:ext>
            </a:extLst>
          </p:cNvPr>
          <p:cNvGrpSpPr/>
          <p:nvPr/>
        </p:nvGrpSpPr>
        <p:grpSpPr>
          <a:xfrm>
            <a:off x="1837964" y="2985346"/>
            <a:ext cx="356221" cy="354973"/>
            <a:chOff x="-13947000" y="3212800"/>
            <a:chExt cx="353675" cy="352400"/>
          </a:xfrm>
        </p:grpSpPr>
        <p:sp>
          <p:nvSpPr>
            <p:cNvPr id="40" name="Google Shape;8891;p146">
              <a:extLst>
                <a:ext uri="{FF2B5EF4-FFF2-40B4-BE49-F238E27FC236}">
                  <a16:creationId xmlns:a16="http://schemas.microsoft.com/office/drawing/2014/main" id="{97C2D9C3-D58D-A799-D493-564B76116CAC}"/>
                </a:ext>
              </a:extLst>
            </p:cNvPr>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892;p146">
              <a:extLst>
                <a:ext uri="{FF2B5EF4-FFF2-40B4-BE49-F238E27FC236}">
                  <a16:creationId xmlns:a16="http://schemas.microsoft.com/office/drawing/2014/main" id="{3E62877B-43CC-A09B-7616-98387A2A32AD}"/>
                </a:ext>
              </a:extLst>
            </p:cNvPr>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 name="Google Shape;535;p63">
            <a:extLst>
              <a:ext uri="{FF2B5EF4-FFF2-40B4-BE49-F238E27FC236}">
                <a16:creationId xmlns:a16="http://schemas.microsoft.com/office/drawing/2014/main" id="{719587D2-0513-DE4E-F611-71749823D344}"/>
              </a:ext>
            </a:extLst>
          </p:cNvPr>
          <p:cNvSpPr txBox="1">
            <a:spLocks/>
          </p:cNvSpPr>
          <p:nvPr/>
        </p:nvSpPr>
        <p:spPr>
          <a:xfrm>
            <a:off x="1305017" y="2061409"/>
            <a:ext cx="1310642"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a:t>
            </a:r>
            <a:r>
              <a:rPr lang="en-GB" sz="700" dirty="0" err="1">
                <a:solidFill>
                  <a:schemeClr val="tx2">
                    <a:lumMod val="50000"/>
                  </a:schemeClr>
                </a:solidFill>
              </a:rPr>
              <a:t>Ukwandu</a:t>
            </a:r>
            <a:r>
              <a:rPr lang="en-GB" sz="700" dirty="0">
                <a:solidFill>
                  <a:schemeClr val="tx2">
                    <a:lumMod val="50000"/>
                  </a:schemeClr>
                </a:solidFill>
              </a:rPr>
              <a:t> et al., 2022)</a:t>
            </a:r>
          </a:p>
        </p:txBody>
      </p:sp>
      <p:sp>
        <p:nvSpPr>
          <p:cNvPr id="7" name="Google Shape;535;p63">
            <a:extLst>
              <a:ext uri="{FF2B5EF4-FFF2-40B4-BE49-F238E27FC236}">
                <a16:creationId xmlns:a16="http://schemas.microsoft.com/office/drawing/2014/main" id="{8B0B0F59-4CF6-F102-CA04-955F271BC6E7}"/>
              </a:ext>
            </a:extLst>
          </p:cNvPr>
          <p:cNvSpPr txBox="1">
            <a:spLocks/>
          </p:cNvSpPr>
          <p:nvPr/>
        </p:nvSpPr>
        <p:spPr>
          <a:xfrm>
            <a:off x="3727798" y="2385237"/>
            <a:ext cx="1724429"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a:t>
            </a:r>
            <a:r>
              <a:rPr lang="en-GB" sz="700" dirty="0" err="1">
                <a:solidFill>
                  <a:schemeClr val="tx2">
                    <a:lumMod val="50000"/>
                  </a:schemeClr>
                </a:solidFill>
              </a:rPr>
              <a:t>Zmigrodzka</a:t>
            </a:r>
            <a:r>
              <a:rPr lang="en-GB" sz="700" dirty="0">
                <a:solidFill>
                  <a:schemeClr val="tx2">
                    <a:lumMod val="50000"/>
                  </a:schemeClr>
                </a:solidFill>
              </a:rPr>
              <a:t>, 2020; </a:t>
            </a:r>
            <a:r>
              <a:rPr lang="en-GB" sz="700" dirty="0" err="1">
                <a:solidFill>
                  <a:schemeClr val="tx2">
                    <a:lumMod val="50000"/>
                  </a:schemeClr>
                </a:solidFill>
              </a:rPr>
              <a:t>Xie</a:t>
            </a:r>
            <a:r>
              <a:rPr lang="en-GB" sz="700" dirty="0">
                <a:solidFill>
                  <a:schemeClr val="tx2">
                    <a:lumMod val="50000"/>
                  </a:schemeClr>
                </a:solidFill>
              </a:rPr>
              <a:t> et al., 2022)</a:t>
            </a:r>
          </a:p>
        </p:txBody>
      </p:sp>
      <p:sp>
        <p:nvSpPr>
          <p:cNvPr id="9" name="Google Shape;535;p63">
            <a:extLst>
              <a:ext uri="{FF2B5EF4-FFF2-40B4-BE49-F238E27FC236}">
                <a16:creationId xmlns:a16="http://schemas.microsoft.com/office/drawing/2014/main" id="{C5DC86EE-342C-89AA-4D6A-5A513E8934D4}"/>
              </a:ext>
            </a:extLst>
          </p:cNvPr>
          <p:cNvSpPr txBox="1">
            <a:spLocks/>
          </p:cNvSpPr>
          <p:nvPr/>
        </p:nvSpPr>
        <p:spPr>
          <a:xfrm>
            <a:off x="6202616" y="2031672"/>
            <a:ext cx="1724429"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a:t>
            </a:r>
            <a:r>
              <a:rPr lang="en-GB" sz="700" dirty="0" err="1">
                <a:solidFill>
                  <a:schemeClr val="tx2">
                    <a:lumMod val="50000"/>
                  </a:schemeClr>
                </a:solidFill>
              </a:rPr>
              <a:t>Kagalwalla</a:t>
            </a:r>
            <a:r>
              <a:rPr lang="en-GB" sz="700" dirty="0">
                <a:solidFill>
                  <a:schemeClr val="tx2">
                    <a:lumMod val="50000"/>
                  </a:schemeClr>
                </a:solidFill>
              </a:rPr>
              <a:t> &amp; </a:t>
            </a:r>
            <a:r>
              <a:rPr lang="en-GB" sz="700" dirty="0" err="1">
                <a:solidFill>
                  <a:schemeClr val="tx2">
                    <a:lumMod val="50000"/>
                  </a:schemeClr>
                </a:solidFill>
              </a:rPr>
              <a:t>Churi</a:t>
            </a:r>
            <a:r>
              <a:rPr lang="en-GB" sz="700" dirty="0">
                <a:solidFill>
                  <a:schemeClr val="tx2">
                    <a:lumMod val="50000"/>
                  </a:schemeClr>
                </a:solidFill>
              </a:rPr>
              <a:t>, 2019)</a:t>
            </a:r>
          </a:p>
        </p:txBody>
      </p:sp>
      <p:sp>
        <p:nvSpPr>
          <p:cNvPr id="10" name="Google Shape;535;p63">
            <a:extLst>
              <a:ext uri="{FF2B5EF4-FFF2-40B4-BE49-F238E27FC236}">
                <a16:creationId xmlns:a16="http://schemas.microsoft.com/office/drawing/2014/main" id="{925B8FB3-DA28-55C8-6825-EFC583373DCE}"/>
              </a:ext>
            </a:extLst>
          </p:cNvPr>
          <p:cNvSpPr txBox="1">
            <a:spLocks/>
          </p:cNvSpPr>
          <p:nvPr/>
        </p:nvSpPr>
        <p:spPr>
          <a:xfrm>
            <a:off x="1153860" y="4088949"/>
            <a:ext cx="1724429"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a:t>
            </a:r>
            <a:r>
              <a:rPr lang="en-GB" sz="700" dirty="0" err="1">
                <a:solidFill>
                  <a:schemeClr val="tx2">
                    <a:lumMod val="50000"/>
                  </a:schemeClr>
                </a:solidFill>
              </a:rPr>
              <a:t>Ostroumov</a:t>
            </a:r>
            <a:r>
              <a:rPr lang="en-GB" sz="700" dirty="0">
                <a:solidFill>
                  <a:schemeClr val="tx2">
                    <a:lumMod val="50000"/>
                  </a:schemeClr>
                </a:solidFill>
              </a:rPr>
              <a:t> &amp; </a:t>
            </a:r>
            <a:r>
              <a:rPr lang="en-GB" sz="700" dirty="0" err="1">
                <a:solidFill>
                  <a:schemeClr val="tx2">
                    <a:lumMod val="50000"/>
                  </a:schemeClr>
                </a:solidFill>
              </a:rPr>
              <a:t>Kuzmenko</a:t>
            </a:r>
            <a:r>
              <a:rPr lang="en-GB" sz="700" dirty="0">
                <a:solidFill>
                  <a:schemeClr val="tx2">
                    <a:lumMod val="50000"/>
                  </a:schemeClr>
                </a:solidFill>
              </a:rPr>
              <a:t>, 2022)</a:t>
            </a:r>
          </a:p>
        </p:txBody>
      </p:sp>
      <p:sp>
        <p:nvSpPr>
          <p:cNvPr id="11" name="Google Shape;535;p63">
            <a:extLst>
              <a:ext uri="{FF2B5EF4-FFF2-40B4-BE49-F238E27FC236}">
                <a16:creationId xmlns:a16="http://schemas.microsoft.com/office/drawing/2014/main" id="{DA97269C-2EC1-C0BE-2AD2-1F82660E2D52}"/>
              </a:ext>
            </a:extLst>
          </p:cNvPr>
          <p:cNvSpPr txBox="1">
            <a:spLocks/>
          </p:cNvSpPr>
          <p:nvPr/>
        </p:nvSpPr>
        <p:spPr>
          <a:xfrm>
            <a:off x="3727797" y="4088949"/>
            <a:ext cx="1724429"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(De </a:t>
            </a:r>
            <a:r>
              <a:rPr lang="en-GB" sz="700" dirty="0" err="1">
                <a:solidFill>
                  <a:schemeClr val="tx2">
                    <a:lumMod val="50000"/>
                  </a:schemeClr>
                </a:solidFill>
              </a:rPr>
              <a:t>Haan</a:t>
            </a:r>
            <a:r>
              <a:rPr lang="en-GB" sz="700" dirty="0">
                <a:solidFill>
                  <a:schemeClr val="tx2">
                    <a:lumMod val="50000"/>
                  </a:schemeClr>
                </a:solidFill>
              </a:rPr>
              <a:t>, 2020)</a:t>
            </a:r>
          </a:p>
        </p:txBody>
      </p:sp>
      <p:sp>
        <p:nvSpPr>
          <p:cNvPr id="12" name="Google Shape;535;p63">
            <a:extLst>
              <a:ext uri="{FF2B5EF4-FFF2-40B4-BE49-F238E27FC236}">
                <a16:creationId xmlns:a16="http://schemas.microsoft.com/office/drawing/2014/main" id="{B59743F1-CC8D-CF62-291C-BFB727A8E832}"/>
              </a:ext>
            </a:extLst>
          </p:cNvPr>
          <p:cNvSpPr txBox="1">
            <a:spLocks/>
          </p:cNvSpPr>
          <p:nvPr/>
        </p:nvSpPr>
        <p:spPr>
          <a:xfrm>
            <a:off x="6240321" y="4093880"/>
            <a:ext cx="1724429"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a:t>
            </a:r>
            <a:r>
              <a:rPr lang="en-GB" sz="700" dirty="0" err="1">
                <a:solidFill>
                  <a:schemeClr val="tx2">
                    <a:lumMod val="50000"/>
                  </a:schemeClr>
                </a:solidFill>
              </a:rPr>
              <a:t>Zmigrodzka</a:t>
            </a:r>
            <a:r>
              <a:rPr lang="en-GB" sz="700" dirty="0">
                <a:solidFill>
                  <a:schemeClr val="tx2">
                    <a:lumMod val="50000"/>
                  </a:schemeClr>
                </a:solidFill>
              </a:rPr>
              <a:t>, 2020)</a:t>
            </a:r>
          </a:p>
        </p:txBody>
      </p:sp>
      <p:sp>
        <p:nvSpPr>
          <p:cNvPr id="13" name="Google Shape;535;p63">
            <a:extLst>
              <a:ext uri="{FF2B5EF4-FFF2-40B4-BE49-F238E27FC236}">
                <a16:creationId xmlns:a16="http://schemas.microsoft.com/office/drawing/2014/main" id="{0BA0B98F-1C83-E29C-4CB3-A9ABA521AFD8}"/>
              </a:ext>
            </a:extLst>
          </p:cNvPr>
          <p:cNvSpPr txBox="1">
            <a:spLocks/>
          </p:cNvSpPr>
          <p:nvPr/>
        </p:nvSpPr>
        <p:spPr>
          <a:xfrm>
            <a:off x="2615659" y="4609740"/>
            <a:ext cx="1724429"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(ICAO, N.D.)</a:t>
            </a:r>
          </a:p>
        </p:txBody>
      </p:sp>
      <p:sp>
        <p:nvSpPr>
          <p:cNvPr id="14" name="Google Shape;535;p63">
            <a:extLst>
              <a:ext uri="{FF2B5EF4-FFF2-40B4-BE49-F238E27FC236}">
                <a16:creationId xmlns:a16="http://schemas.microsoft.com/office/drawing/2014/main" id="{606CF138-023E-D71C-7A14-067168835B9D}"/>
              </a:ext>
            </a:extLst>
          </p:cNvPr>
          <p:cNvSpPr txBox="1">
            <a:spLocks/>
          </p:cNvSpPr>
          <p:nvPr/>
        </p:nvSpPr>
        <p:spPr>
          <a:xfrm>
            <a:off x="4772885" y="4609739"/>
            <a:ext cx="1724429"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(Villarreal-Vasquez et al., 2021)</a:t>
            </a:r>
          </a:p>
        </p:txBody>
      </p:sp>
      <p:pic>
        <p:nvPicPr>
          <p:cNvPr id="901" name="Audio 900">
            <a:hlinkClick r:id="" action="ppaction://media"/>
            <a:extLst>
              <a:ext uri="{FF2B5EF4-FFF2-40B4-BE49-F238E27FC236}">
                <a16:creationId xmlns:a16="http://schemas.microsoft.com/office/drawing/2014/main" id="{4885FC73-ED3D-99AB-3176-85456EAEF3E8}"/>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76556"/>
    </mc:Choice>
    <mc:Fallback xmlns="">
      <p:transition spd="slow" advTm="765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01"/>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1" fill="hold" nodeType="clickEffect">
                                  <p:stCondLst>
                                    <p:cond delay="0"/>
                                  </p:stCondLst>
                                  <p:childTnLst>
                                    <p:set>
                                      <p:cBhvr>
                                        <p:cTn id="10" dur="1" fill="hold">
                                          <p:stCondLst>
                                            <p:cond delay="0"/>
                                          </p:stCondLst>
                                        </p:cTn>
                                        <p:tgtEl>
                                          <p:spTgt spid="911"/>
                                        </p:tgtEl>
                                        <p:attrNameLst>
                                          <p:attrName>style.visibility</p:attrName>
                                        </p:attrNameLst>
                                      </p:cBhvr>
                                      <p:to>
                                        <p:strVal val="visible"/>
                                      </p:to>
                                    </p:set>
                                    <p:anim calcmode="lin" valueType="num">
                                      <p:cBhvr additive="base">
                                        <p:cTn id="11" dur="1000"/>
                                        <p:tgtEl>
                                          <p:spTgt spid="911"/>
                                        </p:tgtEl>
                                        <p:attrNameLst>
                                          <p:attrName>ppt_y</p:attrName>
                                        </p:attrNameLst>
                                      </p:cBhvr>
                                      <p:tavLst>
                                        <p:tav tm="0">
                                          <p:val>
                                            <p:strVal val="#ppt_y-1"/>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2" presetClass="entr" presetSubtype="1" fill="hold" nodeType="clickEffect">
                                  <p:stCondLst>
                                    <p:cond delay="0"/>
                                  </p:stCondLst>
                                  <p:childTnLst>
                                    <p:set>
                                      <p:cBhvr>
                                        <p:cTn id="15" dur="1" fill="hold">
                                          <p:stCondLst>
                                            <p:cond delay="0"/>
                                          </p:stCondLst>
                                        </p:cTn>
                                        <p:tgtEl>
                                          <p:spTgt spid="907"/>
                                        </p:tgtEl>
                                        <p:attrNameLst>
                                          <p:attrName>style.visibility</p:attrName>
                                        </p:attrNameLst>
                                      </p:cBhvr>
                                      <p:to>
                                        <p:strVal val="visible"/>
                                      </p:to>
                                    </p:set>
                                    <p:anim calcmode="lin" valueType="num">
                                      <p:cBhvr additive="base">
                                        <p:cTn id="16" dur="500" fill="hold"/>
                                        <p:tgtEl>
                                          <p:spTgt spid="907"/>
                                        </p:tgtEl>
                                        <p:attrNameLst>
                                          <p:attrName>ppt_x</p:attrName>
                                        </p:attrNameLst>
                                      </p:cBhvr>
                                      <p:tavLst>
                                        <p:tav tm="0">
                                          <p:val>
                                            <p:strVal val="#ppt_x"/>
                                          </p:val>
                                        </p:tav>
                                        <p:tav tm="100000">
                                          <p:val>
                                            <p:strVal val="#ppt_x"/>
                                          </p:val>
                                        </p:tav>
                                      </p:tavLst>
                                    </p:anim>
                                    <p:anim calcmode="lin" valueType="num">
                                      <p:cBhvr additive="base">
                                        <p:cTn id="17" dur="500" fill="hold"/>
                                        <p:tgtEl>
                                          <p:spTgt spid="907"/>
                                        </p:tgtEl>
                                        <p:attrNameLst>
                                          <p:attrName>ppt_y</p:attrName>
                                        </p:attrNameLst>
                                      </p:cBhvr>
                                      <p:tavLst>
                                        <p:tav tm="0">
                                          <p:val>
                                            <p:strVal val="0-#ppt_h/2"/>
                                          </p:val>
                                        </p:tav>
                                        <p:tav tm="100000">
                                          <p:val>
                                            <p:strVal val="#ppt_y"/>
                                          </p:val>
                                        </p:tav>
                                      </p:tavLst>
                                    </p:anim>
                                  </p:childTnLst>
                                </p:cTn>
                              </p:par>
                              <p:par>
                                <p:cTn id="18" presetID="2" presetClass="entr" presetSubtype="1" fill="hold" nodeType="withEffect">
                                  <p:stCondLst>
                                    <p:cond delay="0"/>
                                  </p:stCondLst>
                                  <p:childTnLst>
                                    <p:set>
                                      <p:cBhvr>
                                        <p:cTn id="19" dur="1" fill="hold">
                                          <p:stCondLst>
                                            <p:cond delay="0"/>
                                          </p:stCondLst>
                                        </p:cTn>
                                        <p:tgtEl>
                                          <p:spTgt spid="2"/>
                                        </p:tgtEl>
                                        <p:attrNameLst>
                                          <p:attrName>style.visibility</p:attrName>
                                        </p:attrNameLst>
                                      </p:cBhvr>
                                      <p:to>
                                        <p:strVal val="visible"/>
                                      </p:to>
                                    </p:set>
                                    <p:anim calcmode="lin" valueType="num">
                                      <p:cBhvr additive="base">
                                        <p:cTn id="20" dur="500" fill="hold"/>
                                        <p:tgtEl>
                                          <p:spTgt spid="2"/>
                                        </p:tgtEl>
                                        <p:attrNameLst>
                                          <p:attrName>ppt_x</p:attrName>
                                        </p:attrNameLst>
                                      </p:cBhvr>
                                      <p:tavLst>
                                        <p:tav tm="0">
                                          <p:val>
                                            <p:strVal val="#ppt_x"/>
                                          </p:val>
                                        </p:tav>
                                        <p:tav tm="100000">
                                          <p:val>
                                            <p:strVal val="#ppt_x"/>
                                          </p:val>
                                        </p:tav>
                                      </p:tavLst>
                                    </p:anim>
                                    <p:anim calcmode="lin" valueType="num">
                                      <p:cBhvr additive="base">
                                        <p:cTn id="21" dur="500" fill="hold"/>
                                        <p:tgtEl>
                                          <p:spTgt spid="2"/>
                                        </p:tgtEl>
                                        <p:attrNameLst>
                                          <p:attrName>ppt_y</p:attrName>
                                        </p:attrNameLst>
                                      </p:cBhvr>
                                      <p:tavLst>
                                        <p:tav tm="0">
                                          <p:val>
                                            <p:strVal val="0-#ppt_h/2"/>
                                          </p:val>
                                        </p:tav>
                                        <p:tav tm="100000">
                                          <p:val>
                                            <p:strVal val="#ppt_y"/>
                                          </p:val>
                                        </p:tav>
                                      </p:tavLst>
                                    </p:anim>
                                  </p:childTnLst>
                                </p:cTn>
                              </p:par>
                              <p:par>
                                <p:cTn id="22" presetID="2" presetClass="entr" presetSubtype="1"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ppt_x"/>
                                          </p:val>
                                        </p:tav>
                                        <p:tav tm="100000">
                                          <p:val>
                                            <p:strVal val="#ppt_x"/>
                                          </p:val>
                                        </p:tav>
                                      </p:tavLst>
                                    </p:anim>
                                    <p:anim calcmode="lin" valueType="num">
                                      <p:cBhvr additive="base">
                                        <p:cTn id="25" dur="500" fill="hold"/>
                                        <p:tgtEl>
                                          <p:spTgt spid="8"/>
                                        </p:tgtEl>
                                        <p:attrNameLst>
                                          <p:attrName>ppt_y</p:attrName>
                                        </p:attrNameLst>
                                      </p:cBhvr>
                                      <p:tavLst>
                                        <p:tav tm="0">
                                          <p:val>
                                            <p:strVal val="0-#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1" fill="hold" nodeType="clickEffect">
                                  <p:stCondLst>
                                    <p:cond delay="0"/>
                                  </p:stCondLst>
                                  <p:childTnLst>
                                    <p:set>
                                      <p:cBhvr>
                                        <p:cTn id="29" dur="1" fill="hold">
                                          <p:stCondLst>
                                            <p:cond delay="0"/>
                                          </p:stCondLst>
                                        </p:cTn>
                                        <p:tgtEl>
                                          <p:spTgt spid="905"/>
                                        </p:tgtEl>
                                        <p:attrNameLst>
                                          <p:attrName>style.visibility</p:attrName>
                                        </p:attrNameLst>
                                      </p:cBhvr>
                                      <p:to>
                                        <p:strVal val="visible"/>
                                      </p:to>
                                    </p:set>
                                    <p:anim calcmode="lin" valueType="num">
                                      <p:cBhvr additive="base">
                                        <p:cTn id="30" dur="500" fill="hold"/>
                                        <p:tgtEl>
                                          <p:spTgt spid="905"/>
                                        </p:tgtEl>
                                        <p:attrNameLst>
                                          <p:attrName>ppt_x</p:attrName>
                                        </p:attrNameLst>
                                      </p:cBhvr>
                                      <p:tavLst>
                                        <p:tav tm="0">
                                          <p:val>
                                            <p:strVal val="#ppt_x"/>
                                          </p:val>
                                        </p:tav>
                                        <p:tav tm="100000">
                                          <p:val>
                                            <p:strVal val="#ppt_x"/>
                                          </p:val>
                                        </p:tav>
                                      </p:tavLst>
                                    </p:anim>
                                    <p:anim calcmode="lin" valueType="num">
                                      <p:cBhvr additive="base">
                                        <p:cTn id="31" dur="500" fill="hold"/>
                                        <p:tgtEl>
                                          <p:spTgt spid="905"/>
                                        </p:tgtEl>
                                        <p:attrNameLst>
                                          <p:attrName>ppt_y</p:attrName>
                                        </p:attrNameLst>
                                      </p:cBhvr>
                                      <p:tavLst>
                                        <p:tav tm="0">
                                          <p:val>
                                            <p:strVal val="0-#ppt_h/2"/>
                                          </p:val>
                                        </p:tav>
                                        <p:tav tm="100000">
                                          <p:val>
                                            <p:strVal val="#ppt_y"/>
                                          </p:val>
                                        </p:tav>
                                      </p:tavLst>
                                    </p:anim>
                                  </p:childTnLst>
                                </p:cTn>
                              </p:par>
                              <p:par>
                                <p:cTn id="32" presetID="2" presetClass="entr" presetSubtype="1" fill="hold" nodeType="with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additive="base">
                                        <p:cTn id="34" dur="500" fill="hold"/>
                                        <p:tgtEl>
                                          <p:spTgt spid="19"/>
                                        </p:tgtEl>
                                        <p:attrNameLst>
                                          <p:attrName>ppt_x</p:attrName>
                                        </p:attrNameLst>
                                      </p:cBhvr>
                                      <p:tavLst>
                                        <p:tav tm="0">
                                          <p:val>
                                            <p:strVal val="#ppt_x"/>
                                          </p:val>
                                        </p:tav>
                                        <p:tav tm="100000">
                                          <p:val>
                                            <p:strVal val="#ppt_x"/>
                                          </p:val>
                                        </p:tav>
                                      </p:tavLst>
                                    </p:anim>
                                    <p:anim calcmode="lin" valueType="num">
                                      <p:cBhvr additive="base">
                                        <p:cTn id="35" dur="500" fill="hold"/>
                                        <p:tgtEl>
                                          <p:spTgt spid="19"/>
                                        </p:tgtEl>
                                        <p:attrNameLst>
                                          <p:attrName>ppt_y</p:attrName>
                                        </p:attrNameLst>
                                      </p:cBhvr>
                                      <p:tavLst>
                                        <p:tav tm="0">
                                          <p:val>
                                            <p:strVal val="0-#ppt_h/2"/>
                                          </p:val>
                                        </p:tav>
                                        <p:tav tm="100000">
                                          <p:val>
                                            <p:strVal val="#ppt_y"/>
                                          </p:val>
                                        </p:tav>
                                      </p:tavLst>
                                    </p:anim>
                                  </p:childTnLst>
                                </p:cTn>
                              </p:par>
                              <p:par>
                                <p:cTn id="36" presetID="2" presetClass="entr" presetSubtype="1" fill="hold" grpId="0" nodeType="withEffect">
                                  <p:stCondLst>
                                    <p:cond delay="0"/>
                                  </p:stCondLst>
                                  <p:childTnLst>
                                    <p:set>
                                      <p:cBhvr>
                                        <p:cTn id="37" dur="1" fill="hold">
                                          <p:stCondLst>
                                            <p:cond delay="0"/>
                                          </p:stCondLst>
                                        </p:cTn>
                                        <p:tgtEl>
                                          <p:spTgt spid="7"/>
                                        </p:tgtEl>
                                        <p:attrNameLst>
                                          <p:attrName>style.visibility</p:attrName>
                                        </p:attrNameLst>
                                      </p:cBhvr>
                                      <p:to>
                                        <p:strVal val="visible"/>
                                      </p:to>
                                    </p:set>
                                    <p:anim calcmode="lin" valueType="num">
                                      <p:cBhvr additive="base">
                                        <p:cTn id="38" dur="500" fill="hold"/>
                                        <p:tgtEl>
                                          <p:spTgt spid="7"/>
                                        </p:tgtEl>
                                        <p:attrNameLst>
                                          <p:attrName>ppt_x</p:attrName>
                                        </p:attrNameLst>
                                      </p:cBhvr>
                                      <p:tavLst>
                                        <p:tav tm="0">
                                          <p:val>
                                            <p:strVal val="#ppt_x"/>
                                          </p:val>
                                        </p:tav>
                                        <p:tav tm="100000">
                                          <p:val>
                                            <p:strVal val="#ppt_x"/>
                                          </p:val>
                                        </p:tav>
                                      </p:tavLst>
                                    </p:anim>
                                    <p:anim calcmode="lin" valueType="num">
                                      <p:cBhvr additive="base">
                                        <p:cTn id="39" dur="500" fill="hold"/>
                                        <p:tgtEl>
                                          <p:spTgt spid="7"/>
                                        </p:tgtEl>
                                        <p:attrNameLst>
                                          <p:attrName>ppt_y</p:attrName>
                                        </p:attrNameLst>
                                      </p:cBhvr>
                                      <p:tavLst>
                                        <p:tav tm="0">
                                          <p:val>
                                            <p:strVal val="0-#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2" presetClass="entr" presetSubtype="1" fill="hold" nodeType="clickEffect">
                                  <p:stCondLst>
                                    <p:cond delay="0"/>
                                  </p:stCondLst>
                                  <p:childTnLst>
                                    <p:set>
                                      <p:cBhvr>
                                        <p:cTn id="43" dur="1" fill="hold">
                                          <p:stCondLst>
                                            <p:cond delay="0"/>
                                          </p:stCondLst>
                                        </p:cTn>
                                        <p:tgtEl>
                                          <p:spTgt spid="909"/>
                                        </p:tgtEl>
                                        <p:attrNameLst>
                                          <p:attrName>style.visibility</p:attrName>
                                        </p:attrNameLst>
                                      </p:cBhvr>
                                      <p:to>
                                        <p:strVal val="visible"/>
                                      </p:to>
                                    </p:set>
                                    <p:anim calcmode="lin" valueType="num">
                                      <p:cBhvr additive="base">
                                        <p:cTn id="44" dur="500" fill="hold"/>
                                        <p:tgtEl>
                                          <p:spTgt spid="909"/>
                                        </p:tgtEl>
                                        <p:attrNameLst>
                                          <p:attrName>ppt_x</p:attrName>
                                        </p:attrNameLst>
                                      </p:cBhvr>
                                      <p:tavLst>
                                        <p:tav tm="0">
                                          <p:val>
                                            <p:strVal val="#ppt_x"/>
                                          </p:val>
                                        </p:tav>
                                        <p:tav tm="100000">
                                          <p:val>
                                            <p:strVal val="#ppt_x"/>
                                          </p:val>
                                        </p:tav>
                                      </p:tavLst>
                                    </p:anim>
                                    <p:anim calcmode="lin" valueType="num">
                                      <p:cBhvr additive="base">
                                        <p:cTn id="45" dur="500" fill="hold"/>
                                        <p:tgtEl>
                                          <p:spTgt spid="909"/>
                                        </p:tgtEl>
                                        <p:attrNameLst>
                                          <p:attrName>ppt_y</p:attrName>
                                        </p:attrNameLst>
                                      </p:cBhvr>
                                      <p:tavLst>
                                        <p:tav tm="0">
                                          <p:val>
                                            <p:strVal val="0-#ppt_h/2"/>
                                          </p:val>
                                        </p:tav>
                                        <p:tav tm="100000">
                                          <p:val>
                                            <p:strVal val="#ppt_y"/>
                                          </p:val>
                                        </p:tav>
                                      </p:tavLst>
                                    </p:anim>
                                  </p:childTnLst>
                                </p:cTn>
                              </p:par>
                              <p:par>
                                <p:cTn id="46" presetID="2" presetClass="entr" presetSubtype="1" fill="hold" nodeType="withEffect">
                                  <p:stCondLst>
                                    <p:cond delay="0"/>
                                  </p:stCondLst>
                                  <p:childTnLst>
                                    <p:set>
                                      <p:cBhvr>
                                        <p:cTn id="47" dur="1" fill="hold">
                                          <p:stCondLst>
                                            <p:cond delay="0"/>
                                          </p:stCondLst>
                                        </p:cTn>
                                        <p:tgtEl>
                                          <p:spTgt spid="28"/>
                                        </p:tgtEl>
                                        <p:attrNameLst>
                                          <p:attrName>style.visibility</p:attrName>
                                        </p:attrNameLst>
                                      </p:cBhvr>
                                      <p:to>
                                        <p:strVal val="visible"/>
                                      </p:to>
                                    </p:set>
                                    <p:anim calcmode="lin" valueType="num">
                                      <p:cBhvr additive="base">
                                        <p:cTn id="48" dur="500" fill="hold"/>
                                        <p:tgtEl>
                                          <p:spTgt spid="28"/>
                                        </p:tgtEl>
                                        <p:attrNameLst>
                                          <p:attrName>ppt_x</p:attrName>
                                        </p:attrNameLst>
                                      </p:cBhvr>
                                      <p:tavLst>
                                        <p:tav tm="0">
                                          <p:val>
                                            <p:strVal val="#ppt_x"/>
                                          </p:val>
                                        </p:tav>
                                        <p:tav tm="100000">
                                          <p:val>
                                            <p:strVal val="#ppt_x"/>
                                          </p:val>
                                        </p:tav>
                                      </p:tavLst>
                                    </p:anim>
                                    <p:anim calcmode="lin" valueType="num">
                                      <p:cBhvr additive="base">
                                        <p:cTn id="49" dur="500" fill="hold"/>
                                        <p:tgtEl>
                                          <p:spTgt spid="28"/>
                                        </p:tgtEl>
                                        <p:attrNameLst>
                                          <p:attrName>ppt_y</p:attrName>
                                        </p:attrNameLst>
                                      </p:cBhvr>
                                      <p:tavLst>
                                        <p:tav tm="0">
                                          <p:val>
                                            <p:strVal val="0-#ppt_h/2"/>
                                          </p:val>
                                        </p:tav>
                                        <p:tav tm="100000">
                                          <p:val>
                                            <p:strVal val="#ppt_y"/>
                                          </p:val>
                                        </p:tav>
                                      </p:tavLst>
                                    </p:anim>
                                  </p:childTnLst>
                                </p:cTn>
                              </p:par>
                              <p:par>
                                <p:cTn id="50" presetID="2" presetClass="entr" presetSubtype="1" fill="hold" grpId="0" nodeType="withEffect">
                                  <p:stCondLst>
                                    <p:cond delay="0"/>
                                  </p:stCondLst>
                                  <p:childTnLst>
                                    <p:set>
                                      <p:cBhvr>
                                        <p:cTn id="51" dur="1" fill="hold">
                                          <p:stCondLst>
                                            <p:cond delay="0"/>
                                          </p:stCondLst>
                                        </p:cTn>
                                        <p:tgtEl>
                                          <p:spTgt spid="9"/>
                                        </p:tgtEl>
                                        <p:attrNameLst>
                                          <p:attrName>style.visibility</p:attrName>
                                        </p:attrNameLst>
                                      </p:cBhvr>
                                      <p:to>
                                        <p:strVal val="visible"/>
                                      </p:to>
                                    </p:set>
                                    <p:anim calcmode="lin" valueType="num">
                                      <p:cBhvr additive="base">
                                        <p:cTn id="52" dur="500" fill="hold"/>
                                        <p:tgtEl>
                                          <p:spTgt spid="9"/>
                                        </p:tgtEl>
                                        <p:attrNameLst>
                                          <p:attrName>ppt_x</p:attrName>
                                        </p:attrNameLst>
                                      </p:cBhvr>
                                      <p:tavLst>
                                        <p:tav tm="0">
                                          <p:val>
                                            <p:strVal val="#ppt_x"/>
                                          </p:val>
                                        </p:tav>
                                        <p:tav tm="100000">
                                          <p:val>
                                            <p:strVal val="#ppt_x"/>
                                          </p:val>
                                        </p:tav>
                                      </p:tavLst>
                                    </p:anim>
                                    <p:anim calcmode="lin" valueType="num">
                                      <p:cBhvr additive="base">
                                        <p:cTn id="53" dur="5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2" presetClass="entr" presetSubtype="4" fill="hold" nodeType="clickEffect">
                                  <p:stCondLst>
                                    <p:cond delay="0"/>
                                  </p:stCondLst>
                                  <p:childTnLst>
                                    <p:set>
                                      <p:cBhvr>
                                        <p:cTn id="57" dur="1" fill="hold">
                                          <p:stCondLst>
                                            <p:cond delay="0"/>
                                          </p:stCondLst>
                                        </p:cTn>
                                        <p:tgtEl>
                                          <p:spTgt spid="914"/>
                                        </p:tgtEl>
                                        <p:attrNameLst>
                                          <p:attrName>style.visibility</p:attrName>
                                        </p:attrNameLst>
                                      </p:cBhvr>
                                      <p:to>
                                        <p:strVal val="visible"/>
                                      </p:to>
                                    </p:set>
                                    <p:anim calcmode="lin" valueType="num">
                                      <p:cBhvr additive="base">
                                        <p:cTn id="58" dur="500" fill="hold"/>
                                        <p:tgtEl>
                                          <p:spTgt spid="914"/>
                                        </p:tgtEl>
                                        <p:attrNameLst>
                                          <p:attrName>ppt_x</p:attrName>
                                        </p:attrNameLst>
                                      </p:cBhvr>
                                      <p:tavLst>
                                        <p:tav tm="0">
                                          <p:val>
                                            <p:strVal val="#ppt_x"/>
                                          </p:val>
                                        </p:tav>
                                        <p:tav tm="100000">
                                          <p:val>
                                            <p:strVal val="#ppt_x"/>
                                          </p:val>
                                        </p:tav>
                                      </p:tavLst>
                                    </p:anim>
                                    <p:anim calcmode="lin" valueType="num">
                                      <p:cBhvr additive="base">
                                        <p:cTn id="59" dur="500" fill="hold"/>
                                        <p:tgtEl>
                                          <p:spTgt spid="914"/>
                                        </p:tgtEl>
                                        <p:attrNameLst>
                                          <p:attrName>ppt_y</p:attrName>
                                        </p:attrNameLst>
                                      </p:cBhvr>
                                      <p:tavLst>
                                        <p:tav tm="0">
                                          <p:val>
                                            <p:strVal val="1+#ppt_h/2"/>
                                          </p:val>
                                        </p:tav>
                                        <p:tav tm="100000">
                                          <p:val>
                                            <p:strVal val="#ppt_y"/>
                                          </p:val>
                                        </p:tav>
                                      </p:tavLst>
                                    </p:anim>
                                  </p:childTnLst>
                                </p:cTn>
                              </p:par>
                              <p:par>
                                <p:cTn id="60" presetID="2" presetClass="entr" presetSubtype="4" fill="hold" nodeType="withEffect">
                                  <p:stCondLst>
                                    <p:cond delay="0"/>
                                  </p:stCondLst>
                                  <p:childTnLst>
                                    <p:set>
                                      <p:cBhvr>
                                        <p:cTn id="61" dur="1" fill="hold">
                                          <p:stCondLst>
                                            <p:cond delay="0"/>
                                          </p:stCondLst>
                                        </p:cTn>
                                        <p:tgtEl>
                                          <p:spTgt spid="39"/>
                                        </p:tgtEl>
                                        <p:attrNameLst>
                                          <p:attrName>style.visibility</p:attrName>
                                        </p:attrNameLst>
                                      </p:cBhvr>
                                      <p:to>
                                        <p:strVal val="visible"/>
                                      </p:to>
                                    </p:set>
                                    <p:anim calcmode="lin" valueType="num">
                                      <p:cBhvr additive="base">
                                        <p:cTn id="62" dur="500" fill="hold"/>
                                        <p:tgtEl>
                                          <p:spTgt spid="39"/>
                                        </p:tgtEl>
                                        <p:attrNameLst>
                                          <p:attrName>ppt_x</p:attrName>
                                        </p:attrNameLst>
                                      </p:cBhvr>
                                      <p:tavLst>
                                        <p:tav tm="0">
                                          <p:val>
                                            <p:strVal val="#ppt_x"/>
                                          </p:val>
                                        </p:tav>
                                        <p:tav tm="100000">
                                          <p:val>
                                            <p:strVal val="#ppt_x"/>
                                          </p:val>
                                        </p:tav>
                                      </p:tavLst>
                                    </p:anim>
                                    <p:anim calcmode="lin" valueType="num">
                                      <p:cBhvr additive="base">
                                        <p:cTn id="63" dur="500" fill="hold"/>
                                        <p:tgtEl>
                                          <p:spTgt spid="39"/>
                                        </p:tgtEl>
                                        <p:attrNameLst>
                                          <p:attrName>ppt_y</p:attrName>
                                        </p:attrNameLst>
                                      </p:cBhvr>
                                      <p:tavLst>
                                        <p:tav tm="0">
                                          <p:val>
                                            <p:strVal val="1+#ppt_h/2"/>
                                          </p:val>
                                        </p:tav>
                                        <p:tav tm="100000">
                                          <p:val>
                                            <p:strVal val="#ppt_y"/>
                                          </p:val>
                                        </p:tav>
                                      </p:tavLst>
                                    </p:anim>
                                  </p:childTnLst>
                                </p:cTn>
                              </p:par>
                              <p:par>
                                <p:cTn id="64" presetID="2" presetClass="entr" presetSubtype="4" fill="hold" grpId="0" nodeType="withEffect">
                                  <p:stCondLst>
                                    <p:cond delay="0"/>
                                  </p:stCondLst>
                                  <p:childTnLst>
                                    <p:set>
                                      <p:cBhvr>
                                        <p:cTn id="65" dur="1" fill="hold">
                                          <p:stCondLst>
                                            <p:cond delay="0"/>
                                          </p:stCondLst>
                                        </p:cTn>
                                        <p:tgtEl>
                                          <p:spTgt spid="10"/>
                                        </p:tgtEl>
                                        <p:attrNameLst>
                                          <p:attrName>style.visibility</p:attrName>
                                        </p:attrNameLst>
                                      </p:cBhvr>
                                      <p:to>
                                        <p:strVal val="visible"/>
                                      </p:to>
                                    </p:set>
                                    <p:anim calcmode="lin" valueType="num">
                                      <p:cBhvr additive="base">
                                        <p:cTn id="66" dur="500" fill="hold"/>
                                        <p:tgtEl>
                                          <p:spTgt spid="10"/>
                                        </p:tgtEl>
                                        <p:attrNameLst>
                                          <p:attrName>ppt_x</p:attrName>
                                        </p:attrNameLst>
                                      </p:cBhvr>
                                      <p:tavLst>
                                        <p:tav tm="0">
                                          <p:val>
                                            <p:strVal val="#ppt_x"/>
                                          </p:val>
                                        </p:tav>
                                        <p:tav tm="100000">
                                          <p:val>
                                            <p:strVal val="#ppt_x"/>
                                          </p:val>
                                        </p:tav>
                                      </p:tavLst>
                                    </p:anim>
                                    <p:anim calcmode="lin" valueType="num">
                                      <p:cBhvr additive="base">
                                        <p:cTn id="67"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presetID="2" presetClass="entr" presetSubtype="4" fill="hold" nodeType="clickEffect">
                                  <p:stCondLst>
                                    <p:cond delay="0"/>
                                  </p:stCondLst>
                                  <p:childTnLst>
                                    <p:set>
                                      <p:cBhvr>
                                        <p:cTn id="71" dur="1" fill="hold">
                                          <p:stCondLst>
                                            <p:cond delay="0"/>
                                          </p:stCondLst>
                                        </p:cTn>
                                        <p:tgtEl>
                                          <p:spTgt spid="912"/>
                                        </p:tgtEl>
                                        <p:attrNameLst>
                                          <p:attrName>style.visibility</p:attrName>
                                        </p:attrNameLst>
                                      </p:cBhvr>
                                      <p:to>
                                        <p:strVal val="visible"/>
                                      </p:to>
                                    </p:set>
                                    <p:anim calcmode="lin" valueType="num">
                                      <p:cBhvr additive="base">
                                        <p:cTn id="72" dur="500" fill="hold"/>
                                        <p:tgtEl>
                                          <p:spTgt spid="912"/>
                                        </p:tgtEl>
                                        <p:attrNameLst>
                                          <p:attrName>ppt_x</p:attrName>
                                        </p:attrNameLst>
                                      </p:cBhvr>
                                      <p:tavLst>
                                        <p:tav tm="0">
                                          <p:val>
                                            <p:strVal val="#ppt_x"/>
                                          </p:val>
                                        </p:tav>
                                        <p:tav tm="100000">
                                          <p:val>
                                            <p:strVal val="#ppt_x"/>
                                          </p:val>
                                        </p:tav>
                                      </p:tavLst>
                                    </p:anim>
                                    <p:anim calcmode="lin" valueType="num">
                                      <p:cBhvr additive="base">
                                        <p:cTn id="73" dur="500" fill="hold"/>
                                        <p:tgtEl>
                                          <p:spTgt spid="912"/>
                                        </p:tgtEl>
                                        <p:attrNameLst>
                                          <p:attrName>ppt_y</p:attrName>
                                        </p:attrNameLst>
                                      </p:cBhvr>
                                      <p:tavLst>
                                        <p:tav tm="0">
                                          <p:val>
                                            <p:strVal val="1+#ppt_h/2"/>
                                          </p:val>
                                        </p:tav>
                                        <p:tav tm="100000">
                                          <p:val>
                                            <p:strVal val="#ppt_y"/>
                                          </p:val>
                                        </p:tav>
                                      </p:tavLst>
                                    </p:anim>
                                  </p:childTnLst>
                                </p:cTn>
                              </p:par>
                              <p:par>
                                <p:cTn id="74" presetID="2" presetClass="entr" presetSubtype="4" fill="hold" nodeType="withEffect">
                                  <p:stCondLst>
                                    <p:cond delay="0"/>
                                  </p:stCondLst>
                                  <p:childTnLst>
                                    <p:set>
                                      <p:cBhvr>
                                        <p:cTn id="75" dur="1" fill="hold">
                                          <p:stCondLst>
                                            <p:cond delay="0"/>
                                          </p:stCondLst>
                                        </p:cTn>
                                        <p:tgtEl>
                                          <p:spTgt spid="36"/>
                                        </p:tgtEl>
                                        <p:attrNameLst>
                                          <p:attrName>style.visibility</p:attrName>
                                        </p:attrNameLst>
                                      </p:cBhvr>
                                      <p:to>
                                        <p:strVal val="visible"/>
                                      </p:to>
                                    </p:set>
                                    <p:anim calcmode="lin" valueType="num">
                                      <p:cBhvr additive="base">
                                        <p:cTn id="76" dur="500" fill="hold"/>
                                        <p:tgtEl>
                                          <p:spTgt spid="36"/>
                                        </p:tgtEl>
                                        <p:attrNameLst>
                                          <p:attrName>ppt_x</p:attrName>
                                        </p:attrNameLst>
                                      </p:cBhvr>
                                      <p:tavLst>
                                        <p:tav tm="0">
                                          <p:val>
                                            <p:strVal val="#ppt_x"/>
                                          </p:val>
                                        </p:tav>
                                        <p:tav tm="100000">
                                          <p:val>
                                            <p:strVal val="#ppt_x"/>
                                          </p:val>
                                        </p:tav>
                                      </p:tavLst>
                                    </p:anim>
                                    <p:anim calcmode="lin" valueType="num">
                                      <p:cBhvr additive="base">
                                        <p:cTn id="77" dur="500" fill="hold"/>
                                        <p:tgtEl>
                                          <p:spTgt spid="36"/>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0"/>
                                  </p:stCondLst>
                                  <p:childTnLst>
                                    <p:set>
                                      <p:cBhvr>
                                        <p:cTn id="79" dur="1" fill="hold">
                                          <p:stCondLst>
                                            <p:cond delay="0"/>
                                          </p:stCondLst>
                                        </p:cTn>
                                        <p:tgtEl>
                                          <p:spTgt spid="11"/>
                                        </p:tgtEl>
                                        <p:attrNameLst>
                                          <p:attrName>style.visibility</p:attrName>
                                        </p:attrNameLst>
                                      </p:cBhvr>
                                      <p:to>
                                        <p:strVal val="visible"/>
                                      </p:to>
                                    </p:set>
                                    <p:anim calcmode="lin" valueType="num">
                                      <p:cBhvr additive="base">
                                        <p:cTn id="80" dur="500" fill="hold"/>
                                        <p:tgtEl>
                                          <p:spTgt spid="11"/>
                                        </p:tgtEl>
                                        <p:attrNameLst>
                                          <p:attrName>ppt_x</p:attrName>
                                        </p:attrNameLst>
                                      </p:cBhvr>
                                      <p:tavLst>
                                        <p:tav tm="0">
                                          <p:val>
                                            <p:strVal val="#ppt_x"/>
                                          </p:val>
                                        </p:tav>
                                        <p:tav tm="100000">
                                          <p:val>
                                            <p:strVal val="#ppt_x"/>
                                          </p:val>
                                        </p:tav>
                                      </p:tavLst>
                                    </p:anim>
                                    <p:anim calcmode="lin" valueType="num">
                                      <p:cBhvr additive="base">
                                        <p:cTn id="81"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2" presetClass="entr" presetSubtype="4" fill="hold" nodeType="clickEffect">
                                  <p:stCondLst>
                                    <p:cond delay="0"/>
                                  </p:stCondLst>
                                  <p:childTnLst>
                                    <p:set>
                                      <p:cBhvr>
                                        <p:cTn id="85" dur="1" fill="hold">
                                          <p:stCondLst>
                                            <p:cond delay="0"/>
                                          </p:stCondLst>
                                        </p:cTn>
                                        <p:tgtEl>
                                          <p:spTgt spid="916"/>
                                        </p:tgtEl>
                                        <p:attrNameLst>
                                          <p:attrName>style.visibility</p:attrName>
                                        </p:attrNameLst>
                                      </p:cBhvr>
                                      <p:to>
                                        <p:strVal val="visible"/>
                                      </p:to>
                                    </p:set>
                                    <p:anim calcmode="lin" valueType="num">
                                      <p:cBhvr additive="base">
                                        <p:cTn id="86" dur="500" fill="hold"/>
                                        <p:tgtEl>
                                          <p:spTgt spid="916"/>
                                        </p:tgtEl>
                                        <p:attrNameLst>
                                          <p:attrName>ppt_x</p:attrName>
                                        </p:attrNameLst>
                                      </p:cBhvr>
                                      <p:tavLst>
                                        <p:tav tm="0">
                                          <p:val>
                                            <p:strVal val="#ppt_x"/>
                                          </p:val>
                                        </p:tav>
                                        <p:tav tm="100000">
                                          <p:val>
                                            <p:strVal val="#ppt_x"/>
                                          </p:val>
                                        </p:tav>
                                      </p:tavLst>
                                    </p:anim>
                                    <p:anim calcmode="lin" valueType="num">
                                      <p:cBhvr additive="base">
                                        <p:cTn id="87" dur="500" fill="hold"/>
                                        <p:tgtEl>
                                          <p:spTgt spid="916"/>
                                        </p:tgtEl>
                                        <p:attrNameLst>
                                          <p:attrName>ppt_y</p:attrName>
                                        </p:attrNameLst>
                                      </p:cBhvr>
                                      <p:tavLst>
                                        <p:tav tm="0">
                                          <p:val>
                                            <p:strVal val="1+#ppt_h/2"/>
                                          </p:val>
                                        </p:tav>
                                        <p:tav tm="100000">
                                          <p:val>
                                            <p:strVal val="#ppt_y"/>
                                          </p:val>
                                        </p:tav>
                                      </p:tavLst>
                                    </p:anim>
                                  </p:childTnLst>
                                </p:cTn>
                              </p:par>
                              <p:par>
                                <p:cTn id="88" presetID="2" presetClass="entr" presetSubtype="4" fill="hold" nodeType="withEffect">
                                  <p:stCondLst>
                                    <p:cond delay="0"/>
                                  </p:stCondLst>
                                  <p:childTnLst>
                                    <p:set>
                                      <p:cBhvr>
                                        <p:cTn id="89" dur="1" fill="hold">
                                          <p:stCondLst>
                                            <p:cond delay="0"/>
                                          </p:stCondLst>
                                        </p:cTn>
                                        <p:tgtEl>
                                          <p:spTgt spid="23"/>
                                        </p:tgtEl>
                                        <p:attrNameLst>
                                          <p:attrName>style.visibility</p:attrName>
                                        </p:attrNameLst>
                                      </p:cBhvr>
                                      <p:to>
                                        <p:strVal val="visible"/>
                                      </p:to>
                                    </p:set>
                                    <p:anim calcmode="lin" valueType="num">
                                      <p:cBhvr additive="base">
                                        <p:cTn id="90" dur="500" fill="hold"/>
                                        <p:tgtEl>
                                          <p:spTgt spid="23"/>
                                        </p:tgtEl>
                                        <p:attrNameLst>
                                          <p:attrName>ppt_x</p:attrName>
                                        </p:attrNameLst>
                                      </p:cBhvr>
                                      <p:tavLst>
                                        <p:tav tm="0">
                                          <p:val>
                                            <p:strVal val="#ppt_x"/>
                                          </p:val>
                                        </p:tav>
                                        <p:tav tm="100000">
                                          <p:val>
                                            <p:strVal val="#ppt_x"/>
                                          </p:val>
                                        </p:tav>
                                      </p:tavLst>
                                    </p:anim>
                                    <p:anim calcmode="lin" valueType="num">
                                      <p:cBhvr additive="base">
                                        <p:cTn id="91" dur="500" fill="hold"/>
                                        <p:tgtEl>
                                          <p:spTgt spid="23"/>
                                        </p:tgtEl>
                                        <p:attrNameLst>
                                          <p:attrName>ppt_y</p:attrName>
                                        </p:attrNameLst>
                                      </p:cBhvr>
                                      <p:tavLst>
                                        <p:tav tm="0">
                                          <p:val>
                                            <p:strVal val="1+#ppt_h/2"/>
                                          </p:val>
                                        </p:tav>
                                        <p:tav tm="100000">
                                          <p:val>
                                            <p:strVal val="#ppt_y"/>
                                          </p:val>
                                        </p:tav>
                                      </p:tavLst>
                                    </p:anim>
                                  </p:childTnLst>
                                </p:cTn>
                              </p:par>
                              <p:par>
                                <p:cTn id="92" presetID="2" presetClass="entr" presetSubtype="4" fill="hold" grpId="0" nodeType="withEffect">
                                  <p:stCondLst>
                                    <p:cond delay="0"/>
                                  </p:stCondLst>
                                  <p:childTnLst>
                                    <p:set>
                                      <p:cBhvr>
                                        <p:cTn id="93" dur="1" fill="hold">
                                          <p:stCondLst>
                                            <p:cond delay="0"/>
                                          </p:stCondLst>
                                        </p:cTn>
                                        <p:tgtEl>
                                          <p:spTgt spid="12"/>
                                        </p:tgtEl>
                                        <p:attrNameLst>
                                          <p:attrName>style.visibility</p:attrName>
                                        </p:attrNameLst>
                                      </p:cBhvr>
                                      <p:to>
                                        <p:strVal val="visible"/>
                                      </p:to>
                                    </p:set>
                                    <p:anim calcmode="lin" valueType="num">
                                      <p:cBhvr additive="base">
                                        <p:cTn id="94" dur="500" fill="hold"/>
                                        <p:tgtEl>
                                          <p:spTgt spid="12"/>
                                        </p:tgtEl>
                                        <p:attrNameLst>
                                          <p:attrName>ppt_x</p:attrName>
                                        </p:attrNameLst>
                                      </p:cBhvr>
                                      <p:tavLst>
                                        <p:tav tm="0">
                                          <p:val>
                                            <p:strVal val="#ppt_x"/>
                                          </p:val>
                                        </p:tav>
                                        <p:tav tm="100000">
                                          <p:val>
                                            <p:strVal val="#ppt_x"/>
                                          </p:val>
                                        </p:tav>
                                      </p:tavLst>
                                    </p:anim>
                                    <p:anim calcmode="lin" valueType="num">
                                      <p:cBhvr additive="base">
                                        <p:cTn id="95" dur="500" fill="hold"/>
                                        <p:tgtEl>
                                          <p:spTgt spid="12"/>
                                        </p:tgtEl>
                                        <p:attrNameLst>
                                          <p:attrName>ppt_y</p:attrName>
                                        </p:attrNameLst>
                                      </p:cBhvr>
                                      <p:tavLst>
                                        <p:tav tm="0">
                                          <p:val>
                                            <p:strVal val="1+#ppt_h/2"/>
                                          </p:val>
                                        </p:tav>
                                        <p:tav tm="100000">
                                          <p:val>
                                            <p:strVal val="#ppt_y"/>
                                          </p:val>
                                        </p:tav>
                                      </p:tavLst>
                                    </p:anim>
                                  </p:childTnLst>
                                </p:cTn>
                              </p:par>
                              <p:par>
                                <p:cTn id="96" presetID="2" presetClass="entr" presetSubtype="4" fill="hold" grpId="0" nodeType="withEffect">
                                  <p:stCondLst>
                                    <p:cond delay="0"/>
                                  </p:stCondLst>
                                  <p:childTnLst>
                                    <p:set>
                                      <p:cBhvr>
                                        <p:cTn id="97" dur="1" fill="hold">
                                          <p:stCondLst>
                                            <p:cond delay="0"/>
                                          </p:stCondLst>
                                        </p:cTn>
                                        <p:tgtEl>
                                          <p:spTgt spid="13"/>
                                        </p:tgtEl>
                                        <p:attrNameLst>
                                          <p:attrName>style.visibility</p:attrName>
                                        </p:attrNameLst>
                                      </p:cBhvr>
                                      <p:to>
                                        <p:strVal val="visible"/>
                                      </p:to>
                                    </p:set>
                                    <p:anim calcmode="lin" valueType="num">
                                      <p:cBhvr additive="base">
                                        <p:cTn id="98" dur="500" fill="hold"/>
                                        <p:tgtEl>
                                          <p:spTgt spid="13"/>
                                        </p:tgtEl>
                                        <p:attrNameLst>
                                          <p:attrName>ppt_x</p:attrName>
                                        </p:attrNameLst>
                                      </p:cBhvr>
                                      <p:tavLst>
                                        <p:tav tm="0">
                                          <p:val>
                                            <p:strVal val="#ppt_x"/>
                                          </p:val>
                                        </p:tav>
                                        <p:tav tm="100000">
                                          <p:val>
                                            <p:strVal val="#ppt_x"/>
                                          </p:val>
                                        </p:tav>
                                      </p:tavLst>
                                    </p:anim>
                                    <p:anim calcmode="lin" valueType="num">
                                      <p:cBhvr additive="base">
                                        <p:cTn id="99" dur="500" fill="hold"/>
                                        <p:tgtEl>
                                          <p:spTgt spid="13"/>
                                        </p:tgtEl>
                                        <p:attrNameLst>
                                          <p:attrName>ppt_y</p:attrName>
                                        </p:attrNameLst>
                                      </p:cBhvr>
                                      <p:tavLst>
                                        <p:tav tm="0">
                                          <p:val>
                                            <p:strVal val="1+#ppt_h/2"/>
                                          </p:val>
                                        </p:tav>
                                        <p:tav tm="100000">
                                          <p:val>
                                            <p:strVal val="#ppt_y"/>
                                          </p:val>
                                        </p:tav>
                                      </p:tavLst>
                                    </p:anim>
                                  </p:childTnLst>
                                </p:cTn>
                              </p:par>
                              <p:par>
                                <p:cTn id="100" presetID="2" presetClass="entr" presetSubtype="4" fill="hold" grpId="0" nodeType="withEffect">
                                  <p:stCondLst>
                                    <p:cond delay="0"/>
                                  </p:stCondLst>
                                  <p:childTnLst>
                                    <p:set>
                                      <p:cBhvr>
                                        <p:cTn id="101" dur="1" fill="hold">
                                          <p:stCondLst>
                                            <p:cond delay="0"/>
                                          </p:stCondLst>
                                        </p:cTn>
                                        <p:tgtEl>
                                          <p:spTgt spid="14"/>
                                        </p:tgtEl>
                                        <p:attrNameLst>
                                          <p:attrName>style.visibility</p:attrName>
                                        </p:attrNameLst>
                                      </p:cBhvr>
                                      <p:to>
                                        <p:strVal val="visible"/>
                                      </p:to>
                                    </p:set>
                                    <p:anim calcmode="lin" valueType="num">
                                      <p:cBhvr additive="base">
                                        <p:cTn id="102" dur="500" fill="hold"/>
                                        <p:tgtEl>
                                          <p:spTgt spid="14"/>
                                        </p:tgtEl>
                                        <p:attrNameLst>
                                          <p:attrName>ppt_x</p:attrName>
                                        </p:attrNameLst>
                                      </p:cBhvr>
                                      <p:tavLst>
                                        <p:tav tm="0">
                                          <p:val>
                                            <p:strVal val="#ppt_x"/>
                                          </p:val>
                                        </p:tav>
                                        <p:tav tm="100000">
                                          <p:val>
                                            <p:strVal val="#ppt_x"/>
                                          </p:val>
                                        </p:tav>
                                      </p:tavLst>
                                    </p:anim>
                                    <p:anim calcmode="lin" valueType="num">
                                      <p:cBhvr additive="base">
                                        <p:cTn id="103"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4" fill="hold" display="0">
                  <p:stCondLst>
                    <p:cond delay="indefinite"/>
                  </p:stCondLst>
                  <p:endCondLst>
                    <p:cond evt="onStopAudio" delay="0">
                      <p:tgtEl>
                        <p:sldTgt/>
                      </p:tgtEl>
                    </p:cond>
                  </p:endCondLst>
                </p:cTn>
                <p:tgtEl>
                  <p:spTgt spid="901"/>
                </p:tgtEl>
              </p:cMediaNode>
            </p:audio>
          </p:childTnLst>
        </p:cTn>
      </p:par>
    </p:tnLst>
    <p:bldLst>
      <p:bldP spid="8" grpId="0"/>
      <p:bldP spid="7" grpId="0"/>
      <p:bldP spid="9" grpId="0"/>
      <p:bldP spid="10" grpId="0"/>
      <p:bldP spid="11" grpId="0"/>
      <p:bldP spid="12" grpId="0"/>
      <p:bldP spid="13" grpId="0"/>
      <p:bldP spid="1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567"/>
        <p:cNvGrpSpPr/>
        <p:nvPr/>
      </p:nvGrpSpPr>
      <p:grpSpPr>
        <a:xfrm>
          <a:off x="0" y="0"/>
          <a:ext cx="0" cy="0"/>
          <a:chOff x="0" y="0"/>
          <a:chExt cx="0" cy="0"/>
        </a:xfrm>
      </p:grpSpPr>
      <p:pic>
        <p:nvPicPr>
          <p:cNvPr id="2" name="Google Shape;9574;p149">
            <a:hlinkClick r:id="rId3"/>
            <a:extLst>
              <a:ext uri="{FF2B5EF4-FFF2-40B4-BE49-F238E27FC236}">
                <a16:creationId xmlns:a16="http://schemas.microsoft.com/office/drawing/2014/main" id="{57101F33-D869-EFDE-DA3C-D4C49E512840}"/>
              </a:ext>
            </a:extLst>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559" name="Google Shape;559;p67"/>
          <p:cNvSpPr txBox="1">
            <a:spLocks noGrp="1"/>
          </p:cNvSpPr>
          <p:nvPr>
            <p:ph type="title"/>
          </p:nvPr>
        </p:nvSpPr>
        <p:spPr>
          <a:xfrm>
            <a:off x="1994850" y="2130857"/>
            <a:ext cx="5154300" cy="88178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800" dirty="0"/>
              <a:t>Research Problem</a:t>
            </a:r>
            <a:endParaRPr sz="4800" dirty="0"/>
          </a:p>
        </p:txBody>
      </p:sp>
      <p:pic>
        <p:nvPicPr>
          <p:cNvPr id="8" name="Audio 7">
            <a:hlinkClick r:id="" action="ppaction://media"/>
            <a:extLst>
              <a:ext uri="{FF2B5EF4-FFF2-40B4-BE49-F238E27FC236}">
                <a16:creationId xmlns:a16="http://schemas.microsoft.com/office/drawing/2014/main" id="{CE94BC63-7425-0FF1-FAC7-A45C66E10C42}"/>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600153427"/>
      </p:ext>
    </p:extLst>
  </p:cSld>
  <p:clrMapOvr>
    <a:masterClrMapping/>
  </p:clrMapOvr>
  <mc:AlternateContent xmlns:mc="http://schemas.openxmlformats.org/markup-compatibility/2006" xmlns:p14="http://schemas.microsoft.com/office/powerpoint/2010/main">
    <mc:Choice Requires="p14">
      <p:transition spd="slow" p14:dur="2000" advTm="3391"/>
    </mc:Choice>
    <mc:Fallback xmlns="">
      <p:transition spd="slow" advTm="33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59"/>
                                        </p:tgtEl>
                                        <p:attrNameLst>
                                          <p:attrName>style.visibility</p:attrName>
                                        </p:attrNameLst>
                                      </p:cBhvr>
                                      <p:to>
                                        <p:strVal val="visible"/>
                                      </p:to>
                                    </p:set>
                                    <p:animEffect transition="in" filter="fade">
                                      <p:cBhvr>
                                        <p:cTn id="11" dur="1000"/>
                                        <p:tgtEl>
                                          <p:spTgt spid="559"/>
                                        </p:tgtEl>
                                      </p:cBhvr>
                                    </p:animEffect>
                                    <p:anim calcmode="lin" valueType="num">
                                      <p:cBhvr>
                                        <p:cTn id="12" dur="1000" fill="hold"/>
                                        <p:tgtEl>
                                          <p:spTgt spid="559"/>
                                        </p:tgtEl>
                                        <p:attrNameLst>
                                          <p:attrName>ppt_x</p:attrName>
                                        </p:attrNameLst>
                                      </p:cBhvr>
                                      <p:tavLst>
                                        <p:tav tm="0">
                                          <p:val>
                                            <p:strVal val="#ppt_x"/>
                                          </p:val>
                                        </p:tav>
                                        <p:tav tm="100000">
                                          <p:val>
                                            <p:strVal val="#ppt_x"/>
                                          </p:val>
                                        </p:tav>
                                      </p:tavLst>
                                    </p:anim>
                                    <p:anim calcmode="lin" valueType="num">
                                      <p:cBhvr>
                                        <p:cTn id="13" dur="1000" fill="hold"/>
                                        <p:tgtEl>
                                          <p:spTgt spid="55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4" fill="hold" display="0">
                  <p:stCondLst>
                    <p:cond delay="indefinite"/>
                  </p:stCondLst>
                  <p:endCondLst>
                    <p:cond evt="onStopAudio" delay="0">
                      <p:tgtEl>
                        <p:sldTgt/>
                      </p:tgtEl>
                    </p:cond>
                  </p:endCondLst>
                </p:cTn>
                <p:tgtEl>
                  <p:spTgt spid="8"/>
                </p:tgtEl>
              </p:cMediaNode>
            </p:audio>
          </p:childTnLst>
        </p:cTn>
      </p:par>
    </p:tnLst>
    <p:bldLst>
      <p:bldP spid="55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4"/>
        <p:cNvGrpSpPr/>
        <p:nvPr/>
      </p:nvGrpSpPr>
      <p:grpSpPr>
        <a:xfrm>
          <a:off x="0" y="0"/>
          <a:ext cx="0" cy="0"/>
          <a:chOff x="0" y="0"/>
          <a:chExt cx="0" cy="0"/>
        </a:xfrm>
      </p:grpSpPr>
      <p:sp>
        <p:nvSpPr>
          <p:cNvPr id="914" name="Google Shape;914;p90"/>
          <p:cNvSpPr txBox="1">
            <a:spLocks noGrp="1"/>
          </p:cNvSpPr>
          <p:nvPr>
            <p:ph type="subTitle" idx="9"/>
          </p:nvPr>
        </p:nvSpPr>
        <p:spPr>
          <a:xfrm>
            <a:off x="1989306" y="2783214"/>
            <a:ext cx="5432010" cy="44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dirty="0"/>
              <a:t>GPS Spoofing &amp; Jamming</a:t>
            </a:r>
            <a:endParaRPr sz="3600" dirty="0"/>
          </a:p>
        </p:txBody>
      </p:sp>
      <p:grpSp>
        <p:nvGrpSpPr>
          <p:cNvPr id="39" name="Google Shape;8890;p146">
            <a:extLst>
              <a:ext uri="{FF2B5EF4-FFF2-40B4-BE49-F238E27FC236}">
                <a16:creationId xmlns:a16="http://schemas.microsoft.com/office/drawing/2014/main" id="{87042F73-7279-FDFF-A6BD-E7663385F6D6}"/>
              </a:ext>
            </a:extLst>
          </p:cNvPr>
          <p:cNvGrpSpPr/>
          <p:nvPr/>
        </p:nvGrpSpPr>
        <p:grpSpPr>
          <a:xfrm>
            <a:off x="4122000" y="1671750"/>
            <a:ext cx="900000" cy="900000"/>
            <a:chOff x="-13947000" y="3212800"/>
            <a:chExt cx="353675" cy="352400"/>
          </a:xfrm>
        </p:grpSpPr>
        <p:sp>
          <p:nvSpPr>
            <p:cNvPr id="40" name="Google Shape;8891;p146">
              <a:extLst>
                <a:ext uri="{FF2B5EF4-FFF2-40B4-BE49-F238E27FC236}">
                  <a16:creationId xmlns:a16="http://schemas.microsoft.com/office/drawing/2014/main" id="{97C2D9C3-D58D-A799-D493-564B76116CAC}"/>
                </a:ext>
              </a:extLst>
            </p:cNvPr>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 name="Google Shape;8892;p146">
              <a:extLst>
                <a:ext uri="{FF2B5EF4-FFF2-40B4-BE49-F238E27FC236}">
                  <a16:creationId xmlns:a16="http://schemas.microsoft.com/office/drawing/2014/main" id="{3E62877B-43CC-A09B-7616-98387A2A32AD}"/>
                </a:ext>
              </a:extLst>
            </p:cNvPr>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pic>
        <p:nvPicPr>
          <p:cNvPr id="5" name="Audio 4">
            <a:hlinkClick r:id="" action="ppaction://media"/>
            <a:extLst>
              <a:ext uri="{FF2B5EF4-FFF2-40B4-BE49-F238E27FC236}">
                <a16:creationId xmlns:a16="http://schemas.microsoft.com/office/drawing/2014/main" id="{1D019339-095A-10A6-FE8B-A2FF05B9F4DF}"/>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879914051"/>
      </p:ext>
    </p:extLst>
  </p:cSld>
  <p:clrMapOvr>
    <a:masterClrMapping/>
  </p:clrMapOvr>
  <mc:AlternateContent xmlns:mc="http://schemas.openxmlformats.org/markup-compatibility/2006" xmlns:p14="http://schemas.microsoft.com/office/powerpoint/2010/main">
    <mc:Choice Requires="p14">
      <p:transition spd="slow" p14:dur="2000" advTm="4770"/>
    </mc:Choice>
    <mc:Fallback xmlns="">
      <p:transition spd="slow" advTm="4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2" presetClass="entr" presetSubtype="2" fill="hold" nodeType="clickEffect">
                                  <p:stCondLst>
                                    <p:cond delay="0"/>
                                  </p:stCondLst>
                                  <p:childTnLst>
                                    <p:set>
                                      <p:cBhvr>
                                        <p:cTn id="10" dur="1" fill="hold">
                                          <p:stCondLst>
                                            <p:cond delay="0"/>
                                          </p:stCondLst>
                                        </p:cTn>
                                        <p:tgtEl>
                                          <p:spTgt spid="914"/>
                                        </p:tgtEl>
                                        <p:attrNameLst>
                                          <p:attrName>style.visibility</p:attrName>
                                        </p:attrNameLst>
                                      </p:cBhvr>
                                      <p:to>
                                        <p:strVal val="visible"/>
                                      </p:to>
                                    </p:set>
                                    <p:anim calcmode="lin" valueType="num">
                                      <p:cBhvr additive="base">
                                        <p:cTn id="11" dur="500"/>
                                        <p:tgtEl>
                                          <p:spTgt spid="914"/>
                                        </p:tgtEl>
                                        <p:attrNameLst>
                                          <p:attrName>ppt_x</p:attrName>
                                        </p:attrNameLst>
                                      </p:cBhvr>
                                      <p:tavLst>
                                        <p:tav tm="0">
                                          <p:val>
                                            <p:strVal val="#ppt_x+1"/>
                                          </p:val>
                                        </p:tav>
                                        <p:tav tm="100000">
                                          <p:val>
                                            <p:strVal val="#ppt_x"/>
                                          </p:val>
                                        </p:tav>
                                      </p:tavLst>
                                    </p:anim>
                                  </p:childTnLst>
                                </p:cTn>
                              </p:par>
                              <p:par>
                                <p:cTn id="12" presetID="2" presetClass="entr" presetSubtype="8" fill="hold" nodeType="withEffect">
                                  <p:stCondLst>
                                    <p:cond delay="0"/>
                                  </p:stCondLst>
                                  <p:childTnLst>
                                    <p:set>
                                      <p:cBhvr>
                                        <p:cTn id="13" dur="1" fill="hold">
                                          <p:stCondLst>
                                            <p:cond delay="0"/>
                                          </p:stCondLst>
                                        </p:cTn>
                                        <p:tgtEl>
                                          <p:spTgt spid="39"/>
                                        </p:tgtEl>
                                        <p:attrNameLst>
                                          <p:attrName>style.visibility</p:attrName>
                                        </p:attrNameLst>
                                      </p:cBhvr>
                                      <p:to>
                                        <p:strVal val="visible"/>
                                      </p:to>
                                    </p:set>
                                    <p:anim calcmode="lin" valueType="num">
                                      <p:cBhvr additive="base">
                                        <p:cTn id="14" dur="500" fill="hold"/>
                                        <p:tgtEl>
                                          <p:spTgt spid="39"/>
                                        </p:tgtEl>
                                        <p:attrNameLst>
                                          <p:attrName>ppt_x</p:attrName>
                                        </p:attrNameLst>
                                      </p:cBhvr>
                                      <p:tavLst>
                                        <p:tav tm="0">
                                          <p:val>
                                            <p:strVal val="0-#ppt_w/2"/>
                                          </p:val>
                                        </p:tav>
                                        <p:tav tm="100000">
                                          <p:val>
                                            <p:strVal val="#ppt_x"/>
                                          </p:val>
                                        </p:tav>
                                      </p:tavLst>
                                    </p:anim>
                                    <p:anim calcmode="lin" valueType="num">
                                      <p:cBhvr additive="base">
                                        <p:cTn id="15" dur="500" fill="hold"/>
                                        <p:tgtEl>
                                          <p:spTgt spid="3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6"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63"/>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—Todd Humphreys</a:t>
            </a:r>
            <a:endParaRPr dirty="0"/>
          </a:p>
        </p:txBody>
      </p:sp>
      <p:sp>
        <p:nvSpPr>
          <p:cNvPr id="535" name="Google Shape;535;p63"/>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dirty="0"/>
              <a:t>“It’s not an idle problem. This could lead to real international incidents.”</a:t>
            </a:r>
            <a:endParaRPr dirty="0"/>
          </a:p>
        </p:txBody>
      </p:sp>
      <p:sp>
        <p:nvSpPr>
          <p:cNvPr id="2" name="Google Shape;535;p63">
            <a:extLst>
              <a:ext uri="{FF2B5EF4-FFF2-40B4-BE49-F238E27FC236}">
                <a16:creationId xmlns:a16="http://schemas.microsoft.com/office/drawing/2014/main" id="{6D4E80CB-6DA6-2269-6D85-00277173230F}"/>
              </a:ext>
            </a:extLst>
          </p:cNvPr>
          <p:cNvSpPr txBox="1">
            <a:spLocks/>
          </p:cNvSpPr>
          <p:nvPr/>
        </p:nvSpPr>
        <p:spPr>
          <a:xfrm>
            <a:off x="1995300" y="3305953"/>
            <a:ext cx="5458200"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1000" dirty="0"/>
              <a:t>Professor of Aerospace Engineering, University of Texas</a:t>
            </a:r>
          </a:p>
        </p:txBody>
      </p:sp>
      <p:sp>
        <p:nvSpPr>
          <p:cNvPr id="3" name="Google Shape;535;p63">
            <a:extLst>
              <a:ext uri="{FF2B5EF4-FFF2-40B4-BE49-F238E27FC236}">
                <a16:creationId xmlns:a16="http://schemas.microsoft.com/office/drawing/2014/main" id="{05B6DB0F-EBFF-405C-E815-0A5A34829FF6}"/>
              </a:ext>
            </a:extLst>
          </p:cNvPr>
          <p:cNvSpPr txBox="1">
            <a:spLocks/>
          </p:cNvSpPr>
          <p:nvPr/>
        </p:nvSpPr>
        <p:spPr>
          <a:xfrm>
            <a:off x="4156008" y="3514843"/>
            <a:ext cx="1136783"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(Mackinnon, 2024)</a:t>
            </a:r>
          </a:p>
        </p:txBody>
      </p:sp>
      <p:pic>
        <p:nvPicPr>
          <p:cNvPr id="7" name="Audio 6">
            <a:hlinkClick r:id="" action="ppaction://media"/>
            <a:extLst>
              <a:ext uri="{FF2B5EF4-FFF2-40B4-BE49-F238E27FC236}">
                <a16:creationId xmlns:a16="http://schemas.microsoft.com/office/drawing/2014/main" id="{59946899-772A-C122-DBC3-64C97CAB8BCD}"/>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3676"/>
    </mc:Choice>
    <mc:Fallback xmlns="">
      <p:transition spd="slow" advTm="136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34"/>
                                        </p:tgtEl>
                                        <p:attrNameLst>
                                          <p:attrName>style.visibility</p:attrName>
                                        </p:attrNameLst>
                                      </p:cBhvr>
                                      <p:to>
                                        <p:strVal val="visible"/>
                                      </p:to>
                                    </p:set>
                                    <p:animEffect transition="in" filter="fade">
                                      <p:cBhvr>
                                        <p:cTn id="11" dur="1000"/>
                                        <p:tgtEl>
                                          <p:spTgt spid="534"/>
                                        </p:tgtEl>
                                      </p:cBhvr>
                                    </p:animEffect>
                                    <p:anim calcmode="lin" valueType="num">
                                      <p:cBhvr>
                                        <p:cTn id="12" dur="1000" fill="hold"/>
                                        <p:tgtEl>
                                          <p:spTgt spid="534"/>
                                        </p:tgtEl>
                                        <p:attrNameLst>
                                          <p:attrName>ppt_x</p:attrName>
                                        </p:attrNameLst>
                                      </p:cBhvr>
                                      <p:tavLst>
                                        <p:tav tm="0">
                                          <p:val>
                                            <p:strVal val="#ppt_x"/>
                                          </p:val>
                                        </p:tav>
                                        <p:tav tm="100000">
                                          <p:val>
                                            <p:strVal val="#ppt_x"/>
                                          </p:val>
                                        </p:tav>
                                      </p:tavLst>
                                    </p:anim>
                                    <p:anim calcmode="lin" valueType="num">
                                      <p:cBhvr>
                                        <p:cTn id="13" dur="1000" fill="hold"/>
                                        <p:tgtEl>
                                          <p:spTgt spid="534"/>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535">
                                            <p:txEl>
                                              <p:pRg st="0" end="0"/>
                                            </p:txEl>
                                          </p:spTgt>
                                        </p:tgtEl>
                                        <p:attrNameLst>
                                          <p:attrName>style.visibility</p:attrName>
                                        </p:attrNameLst>
                                      </p:cBhvr>
                                      <p:to>
                                        <p:strVal val="visible"/>
                                      </p:to>
                                    </p:set>
                                    <p:animEffect transition="in" filter="fade">
                                      <p:cBhvr>
                                        <p:cTn id="16" dur="1000"/>
                                        <p:tgtEl>
                                          <p:spTgt spid="535">
                                            <p:txEl>
                                              <p:pRg st="0" end="0"/>
                                            </p:txEl>
                                          </p:spTgt>
                                        </p:tgtEl>
                                      </p:cBhvr>
                                    </p:animEffect>
                                    <p:anim calcmode="lin" valueType="num">
                                      <p:cBhvr>
                                        <p:cTn id="17" dur="1000" fill="hold"/>
                                        <p:tgtEl>
                                          <p:spTgt spid="535">
                                            <p:txEl>
                                              <p:pRg st="0" end="0"/>
                                            </p:txEl>
                                          </p:spTgt>
                                        </p:tgtEl>
                                        <p:attrNameLst>
                                          <p:attrName>ppt_x</p:attrName>
                                        </p:attrNameLst>
                                      </p:cBhvr>
                                      <p:tavLst>
                                        <p:tav tm="0">
                                          <p:val>
                                            <p:strVal val="#ppt_x"/>
                                          </p:val>
                                        </p:tav>
                                        <p:tav tm="100000">
                                          <p:val>
                                            <p:strVal val="#ppt_x"/>
                                          </p:val>
                                        </p:tav>
                                      </p:tavLst>
                                    </p:anim>
                                    <p:anim calcmode="lin" valueType="num">
                                      <p:cBhvr>
                                        <p:cTn id="18" dur="1000" fill="hold"/>
                                        <p:tgtEl>
                                          <p:spTgt spid="535">
                                            <p:txEl>
                                              <p:pRg st="0" end="0"/>
                                            </p:txEl>
                                          </p:spTgt>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1000"/>
                                        <p:tgtEl>
                                          <p:spTgt spid="2"/>
                                        </p:tgtEl>
                                      </p:cBhvr>
                                    </p:animEffect>
                                    <p:anim calcmode="lin" valueType="num">
                                      <p:cBhvr>
                                        <p:cTn id="22" dur="1000" fill="hold"/>
                                        <p:tgtEl>
                                          <p:spTgt spid="2"/>
                                        </p:tgtEl>
                                        <p:attrNameLst>
                                          <p:attrName>ppt_x</p:attrName>
                                        </p:attrNameLst>
                                      </p:cBhvr>
                                      <p:tavLst>
                                        <p:tav tm="0">
                                          <p:val>
                                            <p:strVal val="#ppt_x"/>
                                          </p:val>
                                        </p:tav>
                                        <p:tav tm="100000">
                                          <p:val>
                                            <p:strVal val="#ppt_x"/>
                                          </p:val>
                                        </p:tav>
                                      </p:tavLst>
                                    </p:anim>
                                    <p:anim calcmode="lin" valueType="num">
                                      <p:cBhvr>
                                        <p:cTn id="23" dur="1000" fill="hold"/>
                                        <p:tgtEl>
                                          <p:spTgt spid="2"/>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1000"/>
                                        <p:tgtEl>
                                          <p:spTgt spid="3"/>
                                        </p:tgtEl>
                                      </p:cBhvr>
                                    </p:animEffect>
                                    <p:anim calcmode="lin" valueType="num">
                                      <p:cBhvr>
                                        <p:cTn id="27" dur="1000" fill="hold"/>
                                        <p:tgtEl>
                                          <p:spTgt spid="3"/>
                                        </p:tgtEl>
                                        <p:attrNameLst>
                                          <p:attrName>ppt_x</p:attrName>
                                        </p:attrNameLst>
                                      </p:cBhvr>
                                      <p:tavLst>
                                        <p:tav tm="0">
                                          <p:val>
                                            <p:strVal val="#ppt_x"/>
                                          </p:val>
                                        </p:tav>
                                        <p:tav tm="100000">
                                          <p:val>
                                            <p:strVal val="#ppt_x"/>
                                          </p:val>
                                        </p:tav>
                                      </p:tavLst>
                                    </p:anim>
                                    <p:anim calcmode="lin" valueType="num">
                                      <p:cBhvr>
                                        <p:cTn id="28"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7"/>
                </p:tgtEl>
              </p:cMediaNode>
            </p:audio>
          </p:childTnLst>
        </p:cTn>
      </p:par>
    </p:tnLst>
    <p:bldLst>
      <p:bldP spid="534" grpId="0"/>
      <p:bldP spid="535" grpId="0" build="p"/>
      <p:bldP spid="2"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534" name="Google Shape;534;p63"/>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—Patrick </a:t>
            </a:r>
            <a:r>
              <a:rPr lang="en" dirty="0" err="1"/>
              <a:t>Veillette</a:t>
            </a:r>
            <a:endParaRPr dirty="0"/>
          </a:p>
        </p:txBody>
      </p:sp>
      <p:sp>
        <p:nvSpPr>
          <p:cNvPr id="535" name="Google Shape;535;p63"/>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sz="1600" dirty="0"/>
              <a:t>“A serious threat to the safety of air navigation has emerged in recent weeks (…). The culprit appears to be fake GPS signals which are causing complete navigational failure.”</a:t>
            </a:r>
            <a:endParaRPr sz="1600" dirty="0"/>
          </a:p>
        </p:txBody>
      </p:sp>
      <p:sp>
        <p:nvSpPr>
          <p:cNvPr id="2" name="Google Shape;535;p63">
            <a:extLst>
              <a:ext uri="{FF2B5EF4-FFF2-40B4-BE49-F238E27FC236}">
                <a16:creationId xmlns:a16="http://schemas.microsoft.com/office/drawing/2014/main" id="{6D4E80CB-6DA6-2269-6D85-00277173230F}"/>
              </a:ext>
            </a:extLst>
          </p:cNvPr>
          <p:cNvSpPr txBox="1">
            <a:spLocks/>
          </p:cNvSpPr>
          <p:nvPr/>
        </p:nvSpPr>
        <p:spPr>
          <a:xfrm>
            <a:off x="1995300" y="3305953"/>
            <a:ext cx="5458200"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900" dirty="0"/>
              <a:t>Ph.D., Adjunct Professor at Utah Valley University</a:t>
            </a:r>
          </a:p>
        </p:txBody>
      </p:sp>
      <p:sp>
        <p:nvSpPr>
          <p:cNvPr id="3" name="Google Shape;535;p63">
            <a:extLst>
              <a:ext uri="{FF2B5EF4-FFF2-40B4-BE49-F238E27FC236}">
                <a16:creationId xmlns:a16="http://schemas.microsoft.com/office/drawing/2014/main" id="{05B6DB0F-EBFF-405C-E815-0A5A34829FF6}"/>
              </a:ext>
            </a:extLst>
          </p:cNvPr>
          <p:cNvSpPr txBox="1">
            <a:spLocks/>
          </p:cNvSpPr>
          <p:nvPr/>
        </p:nvSpPr>
        <p:spPr>
          <a:xfrm>
            <a:off x="4156008" y="3514843"/>
            <a:ext cx="1136783" cy="33588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20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marL="0" indent="0">
              <a:spcAft>
                <a:spcPts val="1200"/>
              </a:spcAft>
            </a:pPr>
            <a:r>
              <a:rPr lang="en-GB" sz="700" dirty="0">
                <a:solidFill>
                  <a:schemeClr val="tx2">
                    <a:lumMod val="50000"/>
                  </a:schemeClr>
                </a:solidFill>
              </a:rPr>
              <a:t>(</a:t>
            </a:r>
            <a:r>
              <a:rPr lang="en-GB" sz="700" dirty="0" err="1">
                <a:solidFill>
                  <a:schemeClr val="tx2">
                    <a:lumMod val="50000"/>
                  </a:schemeClr>
                </a:solidFill>
              </a:rPr>
              <a:t>Veillette</a:t>
            </a:r>
            <a:r>
              <a:rPr lang="en-GB" sz="700" dirty="0">
                <a:solidFill>
                  <a:schemeClr val="tx2">
                    <a:lumMod val="50000"/>
                  </a:schemeClr>
                </a:solidFill>
              </a:rPr>
              <a:t>, 2023)</a:t>
            </a:r>
          </a:p>
        </p:txBody>
      </p:sp>
      <p:pic>
        <p:nvPicPr>
          <p:cNvPr id="7" name="Audio 6">
            <a:hlinkClick r:id="" action="ppaction://media"/>
            <a:extLst>
              <a:ext uri="{FF2B5EF4-FFF2-40B4-BE49-F238E27FC236}">
                <a16:creationId xmlns:a16="http://schemas.microsoft.com/office/drawing/2014/main" id="{0A0681F9-63AE-8FA0-4B07-8D40D1DB2079}"/>
              </a:ext>
            </a:extLst>
          </p:cNvPr>
          <p:cNvPicPr>
            <a:picLocks noChangeAspect="1"/>
          </p:cNvPicPr>
          <p:nvPr>
            <a:audioFile r:link="rId3"/>
            <p:extLst>
              <p:ext uri="{DAA4B4D4-6D71-4841-9C94-3DE7FCFB9230}">
                <p14:media xmlns:p14="http://schemas.microsoft.com/office/powerpoint/2010/main" r:embed="rId2"/>
              </p:ext>
            </p:extLst>
          </p:nvPr>
        </p:nvPicPr>
        <p:blipFill>
          <a:blip r:embed="rId6"/>
          <a:srcRect l="-76563" t="-76563" r="-76563" b="-76563"/>
          <a:stretch>
            <a:fillRect/>
          </a:stretch>
        </p:blipFill>
        <p:spPr>
          <a:xfrm>
            <a:off x="7539228" y="3538728"/>
            <a:ext cx="1543050" cy="1543050"/>
          </a:xfrm>
          <a:prstGeom prst="ellipse">
            <a:avLst/>
          </a:prstGeom>
        </p:spPr>
      </p:pic>
    </p:spTree>
    <p:custDataLst>
      <p:tags r:id="rId1"/>
    </p:custDataLst>
    <p:extLst>
      <p:ext uri="{BB962C8B-B14F-4D97-AF65-F5344CB8AC3E}">
        <p14:creationId xmlns:p14="http://schemas.microsoft.com/office/powerpoint/2010/main" val="2909166993"/>
      </p:ext>
    </p:extLst>
  </p:cSld>
  <p:clrMapOvr>
    <a:masterClrMapping/>
  </p:clrMapOvr>
  <mc:AlternateContent xmlns:mc="http://schemas.openxmlformats.org/markup-compatibility/2006" xmlns:p14="http://schemas.microsoft.com/office/powerpoint/2010/main">
    <mc:Choice Requires="p14">
      <p:transition spd="slow" p14:dur="2000" advTm="17800"/>
    </mc:Choice>
    <mc:Fallback xmlns="">
      <p:transition spd="slow" advTm="17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42" presetClass="entr" presetSubtype="0" fill="hold" grpId="0" nodeType="clickEffect">
                                  <p:stCondLst>
                                    <p:cond delay="0"/>
                                  </p:stCondLst>
                                  <p:childTnLst>
                                    <p:set>
                                      <p:cBhvr>
                                        <p:cTn id="10" dur="1" fill="hold">
                                          <p:stCondLst>
                                            <p:cond delay="0"/>
                                          </p:stCondLst>
                                        </p:cTn>
                                        <p:tgtEl>
                                          <p:spTgt spid="534"/>
                                        </p:tgtEl>
                                        <p:attrNameLst>
                                          <p:attrName>style.visibility</p:attrName>
                                        </p:attrNameLst>
                                      </p:cBhvr>
                                      <p:to>
                                        <p:strVal val="visible"/>
                                      </p:to>
                                    </p:set>
                                    <p:animEffect transition="in" filter="fade">
                                      <p:cBhvr>
                                        <p:cTn id="11" dur="1000"/>
                                        <p:tgtEl>
                                          <p:spTgt spid="534"/>
                                        </p:tgtEl>
                                      </p:cBhvr>
                                    </p:animEffect>
                                    <p:anim calcmode="lin" valueType="num">
                                      <p:cBhvr>
                                        <p:cTn id="12" dur="1000" fill="hold"/>
                                        <p:tgtEl>
                                          <p:spTgt spid="534"/>
                                        </p:tgtEl>
                                        <p:attrNameLst>
                                          <p:attrName>ppt_x</p:attrName>
                                        </p:attrNameLst>
                                      </p:cBhvr>
                                      <p:tavLst>
                                        <p:tav tm="0">
                                          <p:val>
                                            <p:strVal val="#ppt_x"/>
                                          </p:val>
                                        </p:tav>
                                        <p:tav tm="100000">
                                          <p:val>
                                            <p:strVal val="#ppt_x"/>
                                          </p:val>
                                        </p:tav>
                                      </p:tavLst>
                                    </p:anim>
                                    <p:anim calcmode="lin" valueType="num">
                                      <p:cBhvr>
                                        <p:cTn id="13" dur="1000" fill="hold"/>
                                        <p:tgtEl>
                                          <p:spTgt spid="534"/>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535">
                                            <p:txEl>
                                              <p:pRg st="0" end="0"/>
                                            </p:txEl>
                                          </p:spTgt>
                                        </p:tgtEl>
                                        <p:attrNameLst>
                                          <p:attrName>style.visibility</p:attrName>
                                        </p:attrNameLst>
                                      </p:cBhvr>
                                      <p:to>
                                        <p:strVal val="visible"/>
                                      </p:to>
                                    </p:set>
                                    <p:animEffect transition="in" filter="fade">
                                      <p:cBhvr>
                                        <p:cTn id="16" dur="1000"/>
                                        <p:tgtEl>
                                          <p:spTgt spid="535">
                                            <p:txEl>
                                              <p:pRg st="0" end="0"/>
                                            </p:txEl>
                                          </p:spTgt>
                                        </p:tgtEl>
                                      </p:cBhvr>
                                    </p:animEffect>
                                    <p:anim calcmode="lin" valueType="num">
                                      <p:cBhvr>
                                        <p:cTn id="17" dur="1000" fill="hold"/>
                                        <p:tgtEl>
                                          <p:spTgt spid="535">
                                            <p:txEl>
                                              <p:pRg st="0" end="0"/>
                                            </p:txEl>
                                          </p:spTgt>
                                        </p:tgtEl>
                                        <p:attrNameLst>
                                          <p:attrName>ppt_x</p:attrName>
                                        </p:attrNameLst>
                                      </p:cBhvr>
                                      <p:tavLst>
                                        <p:tav tm="0">
                                          <p:val>
                                            <p:strVal val="#ppt_x"/>
                                          </p:val>
                                        </p:tav>
                                        <p:tav tm="100000">
                                          <p:val>
                                            <p:strVal val="#ppt_x"/>
                                          </p:val>
                                        </p:tav>
                                      </p:tavLst>
                                    </p:anim>
                                    <p:anim calcmode="lin" valueType="num">
                                      <p:cBhvr>
                                        <p:cTn id="18" dur="1000" fill="hold"/>
                                        <p:tgtEl>
                                          <p:spTgt spid="535">
                                            <p:txEl>
                                              <p:pRg st="0" end="0"/>
                                            </p:txEl>
                                          </p:spTgt>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fade">
                                      <p:cBhvr>
                                        <p:cTn id="21" dur="1000"/>
                                        <p:tgtEl>
                                          <p:spTgt spid="2"/>
                                        </p:tgtEl>
                                      </p:cBhvr>
                                    </p:animEffect>
                                    <p:anim calcmode="lin" valueType="num">
                                      <p:cBhvr>
                                        <p:cTn id="22" dur="1000" fill="hold"/>
                                        <p:tgtEl>
                                          <p:spTgt spid="2"/>
                                        </p:tgtEl>
                                        <p:attrNameLst>
                                          <p:attrName>ppt_x</p:attrName>
                                        </p:attrNameLst>
                                      </p:cBhvr>
                                      <p:tavLst>
                                        <p:tav tm="0">
                                          <p:val>
                                            <p:strVal val="#ppt_x"/>
                                          </p:val>
                                        </p:tav>
                                        <p:tav tm="100000">
                                          <p:val>
                                            <p:strVal val="#ppt_x"/>
                                          </p:val>
                                        </p:tav>
                                      </p:tavLst>
                                    </p:anim>
                                    <p:anim calcmode="lin" valueType="num">
                                      <p:cBhvr>
                                        <p:cTn id="23" dur="1000" fill="hold"/>
                                        <p:tgtEl>
                                          <p:spTgt spid="2"/>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3"/>
                                        </p:tgtEl>
                                        <p:attrNameLst>
                                          <p:attrName>style.visibility</p:attrName>
                                        </p:attrNameLst>
                                      </p:cBhvr>
                                      <p:to>
                                        <p:strVal val="visible"/>
                                      </p:to>
                                    </p:set>
                                    <p:animEffect transition="in" filter="fade">
                                      <p:cBhvr>
                                        <p:cTn id="26" dur="1000"/>
                                        <p:tgtEl>
                                          <p:spTgt spid="3"/>
                                        </p:tgtEl>
                                      </p:cBhvr>
                                    </p:animEffect>
                                    <p:anim calcmode="lin" valueType="num">
                                      <p:cBhvr>
                                        <p:cTn id="27" dur="1000" fill="hold"/>
                                        <p:tgtEl>
                                          <p:spTgt spid="3"/>
                                        </p:tgtEl>
                                        <p:attrNameLst>
                                          <p:attrName>ppt_x</p:attrName>
                                        </p:attrNameLst>
                                      </p:cBhvr>
                                      <p:tavLst>
                                        <p:tav tm="0">
                                          <p:val>
                                            <p:strVal val="#ppt_x"/>
                                          </p:val>
                                        </p:tav>
                                        <p:tav tm="100000">
                                          <p:val>
                                            <p:strVal val="#ppt_x"/>
                                          </p:val>
                                        </p:tav>
                                      </p:tavLst>
                                    </p:anim>
                                    <p:anim calcmode="lin" valueType="num">
                                      <p:cBhvr>
                                        <p:cTn id="28"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9" fill="hold" display="0">
                  <p:stCondLst>
                    <p:cond delay="indefinite"/>
                  </p:stCondLst>
                  <p:endCondLst>
                    <p:cond evt="onStopAudio" delay="0">
                      <p:tgtEl>
                        <p:sldTgt/>
                      </p:tgtEl>
                    </p:cond>
                  </p:endCondLst>
                </p:cTn>
                <p:tgtEl>
                  <p:spTgt spid="7"/>
                </p:tgtEl>
              </p:cMediaNode>
            </p:audio>
          </p:childTnLst>
        </p:cTn>
      </p:par>
    </p:tnLst>
    <p:bldLst>
      <p:bldP spid="534" grpId="0"/>
      <p:bldP spid="535" grpId="0" build="p"/>
      <p:bldP spid="2" grpId="0"/>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8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Reported Attacks</a:t>
            </a:r>
            <a:endParaRPr dirty="0"/>
          </a:p>
        </p:txBody>
      </p:sp>
      <p:graphicFrame>
        <p:nvGraphicFramePr>
          <p:cNvPr id="2" name="Chart 1">
            <a:extLst>
              <a:ext uri="{FF2B5EF4-FFF2-40B4-BE49-F238E27FC236}">
                <a16:creationId xmlns:a16="http://schemas.microsoft.com/office/drawing/2014/main" id="{BBA19E34-91A4-7003-3B74-B3365279580F}"/>
              </a:ext>
            </a:extLst>
          </p:cNvPr>
          <p:cNvGraphicFramePr/>
          <p:nvPr>
            <p:extLst>
              <p:ext uri="{D42A27DB-BD31-4B8C-83A1-F6EECF244321}">
                <p14:modId xmlns:p14="http://schemas.microsoft.com/office/powerpoint/2010/main" val="3543496"/>
              </p:ext>
            </p:extLst>
          </p:nvPr>
        </p:nvGraphicFramePr>
        <p:xfrm>
          <a:off x="1473397" y="1017725"/>
          <a:ext cx="6197205" cy="3512234"/>
        </p:xfrm>
        <a:graphic>
          <a:graphicData uri="http://schemas.openxmlformats.org/drawingml/2006/chart">
            <c:chart xmlns:c="http://schemas.openxmlformats.org/drawingml/2006/chart" xmlns:r="http://schemas.openxmlformats.org/officeDocument/2006/relationships" r:id="rId6"/>
          </a:graphicData>
        </a:graphic>
      </p:graphicFrame>
      <p:sp>
        <p:nvSpPr>
          <p:cNvPr id="3" name="TextBox 2">
            <a:extLst>
              <a:ext uri="{FF2B5EF4-FFF2-40B4-BE49-F238E27FC236}">
                <a16:creationId xmlns:a16="http://schemas.microsoft.com/office/drawing/2014/main" id="{19F13DE7-6C13-7CB0-A49C-6F2880F42648}"/>
              </a:ext>
            </a:extLst>
          </p:cNvPr>
          <p:cNvSpPr txBox="1"/>
          <p:nvPr/>
        </p:nvSpPr>
        <p:spPr>
          <a:xfrm>
            <a:off x="3103154" y="4252960"/>
            <a:ext cx="2937641" cy="276999"/>
          </a:xfrm>
          <a:prstGeom prst="rect">
            <a:avLst/>
          </a:prstGeom>
          <a:noFill/>
        </p:spPr>
        <p:txBody>
          <a:bodyPr wrap="square" rtlCol="0">
            <a:spAutoFit/>
          </a:bodyPr>
          <a:lstStyle/>
          <a:p>
            <a:pPr algn="ctr"/>
            <a:r>
              <a:rPr lang="en-US" sz="1200" dirty="0">
                <a:solidFill>
                  <a:schemeClr val="tx2">
                    <a:lumMod val="50000"/>
                  </a:schemeClr>
                </a:solidFill>
                <a:latin typeface="Vijaya" panose="02020604020202020204" pitchFamily="18" charset="0"/>
                <a:cs typeface="Vijaya" panose="02020604020202020204" pitchFamily="18" charset="0"/>
              </a:rPr>
              <a:t>Attacks reported by Qatar Airways (2024)</a:t>
            </a:r>
          </a:p>
        </p:txBody>
      </p:sp>
      <p:pic>
        <p:nvPicPr>
          <p:cNvPr id="7" name="Audio 6">
            <a:hlinkClick r:id="" action="ppaction://media"/>
            <a:extLst>
              <a:ext uri="{FF2B5EF4-FFF2-40B4-BE49-F238E27FC236}">
                <a16:creationId xmlns:a16="http://schemas.microsoft.com/office/drawing/2014/main" id="{B02F4CE8-BED6-00FF-8EDA-610D61D110C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76563" t="-76563" r="-76563" b="-76563"/>
          <a:stretch>
            <a:fillRect/>
          </a:stretch>
        </p:blipFill>
        <p:spPr>
          <a:xfrm>
            <a:off x="7539228" y="3532102"/>
            <a:ext cx="1543050" cy="1543050"/>
          </a:xfrm>
          <a:prstGeom prst="ellipse">
            <a:avLst/>
          </a:prstGeom>
        </p:spPr>
      </p:pic>
    </p:spTree>
    <p:custDataLst>
      <p:tags r:id="rId1"/>
    </p:custDataLst>
    <p:extLst>
      <p:ext uri="{BB962C8B-B14F-4D97-AF65-F5344CB8AC3E}">
        <p14:creationId xmlns:p14="http://schemas.microsoft.com/office/powerpoint/2010/main" val="3264027606"/>
      </p:ext>
    </p:extLst>
  </p:cSld>
  <p:clrMapOvr>
    <a:masterClrMapping/>
  </p:clrMapOvr>
  <mc:AlternateContent xmlns:mc="http://schemas.openxmlformats.org/markup-compatibility/2006" xmlns:p14="http://schemas.microsoft.com/office/powerpoint/2010/main">
    <mc:Choice Requires="p14">
      <p:transition spd="slow" p14:dur="2000" advTm="14119"/>
    </mc:Choice>
    <mc:Fallback xmlns="">
      <p:transition spd="slow" advTm="141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53" presetClass="entr" presetSubtype="16" fill="hold" grpId="0" nodeType="clickEffect">
                                  <p:stCondLst>
                                    <p:cond delay="0"/>
                                  </p:stCondLst>
                                  <p:childTnLst>
                                    <p:set>
                                      <p:cBhvr>
                                        <p:cTn id="10" dur="1" fill="hold">
                                          <p:stCondLst>
                                            <p:cond delay="0"/>
                                          </p:stCondLst>
                                        </p:cTn>
                                        <p:tgtEl>
                                          <p:spTgt spid="718"/>
                                        </p:tgtEl>
                                        <p:attrNameLst>
                                          <p:attrName>style.visibility</p:attrName>
                                        </p:attrNameLst>
                                      </p:cBhvr>
                                      <p:to>
                                        <p:strVal val="visible"/>
                                      </p:to>
                                    </p:set>
                                    <p:anim calcmode="lin" valueType="num">
                                      <p:cBhvr>
                                        <p:cTn id="11" dur="1000" fill="hold"/>
                                        <p:tgtEl>
                                          <p:spTgt spid="718"/>
                                        </p:tgtEl>
                                        <p:attrNameLst>
                                          <p:attrName>ppt_w</p:attrName>
                                        </p:attrNameLst>
                                      </p:cBhvr>
                                      <p:tavLst>
                                        <p:tav tm="0">
                                          <p:val>
                                            <p:fltVal val="0"/>
                                          </p:val>
                                        </p:tav>
                                        <p:tav tm="100000">
                                          <p:val>
                                            <p:strVal val="#ppt_w"/>
                                          </p:val>
                                        </p:tav>
                                      </p:tavLst>
                                    </p:anim>
                                    <p:anim calcmode="lin" valueType="num">
                                      <p:cBhvr>
                                        <p:cTn id="12" dur="1000" fill="hold"/>
                                        <p:tgtEl>
                                          <p:spTgt spid="718"/>
                                        </p:tgtEl>
                                        <p:attrNameLst>
                                          <p:attrName>ppt_h</p:attrName>
                                        </p:attrNameLst>
                                      </p:cBhvr>
                                      <p:tavLst>
                                        <p:tav tm="0">
                                          <p:val>
                                            <p:fltVal val="0"/>
                                          </p:val>
                                        </p:tav>
                                        <p:tav tm="100000">
                                          <p:val>
                                            <p:strVal val="#ppt_h"/>
                                          </p:val>
                                        </p:tav>
                                      </p:tavLst>
                                    </p:anim>
                                    <p:animEffect transition="in" filter="fade">
                                      <p:cBhvr>
                                        <p:cTn id="13" dur="1000"/>
                                        <p:tgtEl>
                                          <p:spTgt spid="718"/>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 calcmode="lin" valueType="num">
                                      <p:cBhvr>
                                        <p:cTn id="16" dur="1000" fill="hold"/>
                                        <p:tgtEl>
                                          <p:spTgt spid="2"/>
                                        </p:tgtEl>
                                        <p:attrNameLst>
                                          <p:attrName>ppt_w</p:attrName>
                                        </p:attrNameLst>
                                      </p:cBhvr>
                                      <p:tavLst>
                                        <p:tav tm="0">
                                          <p:val>
                                            <p:fltVal val="0"/>
                                          </p:val>
                                        </p:tav>
                                        <p:tav tm="100000">
                                          <p:val>
                                            <p:strVal val="#ppt_w"/>
                                          </p:val>
                                        </p:tav>
                                      </p:tavLst>
                                    </p:anim>
                                    <p:anim calcmode="lin" valueType="num">
                                      <p:cBhvr>
                                        <p:cTn id="17" dur="1000" fill="hold"/>
                                        <p:tgtEl>
                                          <p:spTgt spid="2"/>
                                        </p:tgtEl>
                                        <p:attrNameLst>
                                          <p:attrName>ppt_h</p:attrName>
                                        </p:attrNameLst>
                                      </p:cBhvr>
                                      <p:tavLst>
                                        <p:tav tm="0">
                                          <p:val>
                                            <p:fltVal val="0"/>
                                          </p:val>
                                        </p:tav>
                                        <p:tav tm="100000">
                                          <p:val>
                                            <p:strVal val="#ppt_h"/>
                                          </p:val>
                                        </p:tav>
                                      </p:tavLst>
                                    </p:anim>
                                    <p:animEffect transition="in" filter="fade">
                                      <p:cBhvr>
                                        <p:cTn id="18" dur="1000"/>
                                        <p:tgtEl>
                                          <p:spTgt spid="2"/>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p:cTn id="21" dur="1000" fill="hold"/>
                                        <p:tgtEl>
                                          <p:spTgt spid="3"/>
                                        </p:tgtEl>
                                        <p:attrNameLst>
                                          <p:attrName>ppt_w</p:attrName>
                                        </p:attrNameLst>
                                      </p:cBhvr>
                                      <p:tavLst>
                                        <p:tav tm="0">
                                          <p:val>
                                            <p:fltVal val="0"/>
                                          </p:val>
                                        </p:tav>
                                        <p:tav tm="100000">
                                          <p:val>
                                            <p:strVal val="#ppt_w"/>
                                          </p:val>
                                        </p:tav>
                                      </p:tavLst>
                                    </p:anim>
                                    <p:anim calcmode="lin" valueType="num">
                                      <p:cBhvr>
                                        <p:cTn id="22" dur="1000" fill="hold"/>
                                        <p:tgtEl>
                                          <p:spTgt spid="3"/>
                                        </p:tgtEl>
                                        <p:attrNameLst>
                                          <p:attrName>ppt_h</p:attrName>
                                        </p:attrNameLst>
                                      </p:cBhvr>
                                      <p:tavLst>
                                        <p:tav tm="0">
                                          <p:val>
                                            <p:fltVal val="0"/>
                                          </p:val>
                                        </p:tav>
                                        <p:tav tm="100000">
                                          <p:val>
                                            <p:strVal val="#ppt_h"/>
                                          </p:val>
                                        </p:tav>
                                      </p:tavLst>
                                    </p:anim>
                                    <p:animEffect transition="in" filter="fade">
                                      <p:cBhvr>
                                        <p:cTn id="23"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4" fill="hold" display="0">
                  <p:stCondLst>
                    <p:cond delay="indefinite"/>
                  </p:stCondLst>
                  <p:endCondLst>
                    <p:cond evt="onStopAudio" delay="0">
                      <p:tgtEl>
                        <p:sldTgt/>
                      </p:tgtEl>
                    </p:cond>
                  </p:endCondLst>
                </p:cTn>
                <p:tgtEl>
                  <p:spTgt spid="7"/>
                </p:tgtEl>
              </p:cMediaNode>
            </p:audio>
          </p:childTnLst>
        </p:cTn>
      </p:par>
    </p:tnLst>
    <p:bldLst>
      <p:bldP spid="718" grpId="0"/>
      <p:bldGraphic spid="2" grpId="0">
        <p:bldAsOne/>
      </p:bldGraphic>
      <p:bldP spid="3"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2.1"/>
</p:tagLst>
</file>

<file path=ppt/tags/tag10.xml><?xml version="1.0" encoding="utf-8"?>
<p:tagLst xmlns:a="http://schemas.openxmlformats.org/drawingml/2006/main" xmlns:r="http://schemas.openxmlformats.org/officeDocument/2006/relationships" xmlns:p="http://schemas.openxmlformats.org/presentationml/2006/main">
  <p:tag name="TIMING" val="|15.3"/>
</p:tagLst>
</file>

<file path=ppt/tags/tag11.xml><?xml version="1.0" encoding="utf-8"?>
<p:tagLst xmlns:a="http://schemas.openxmlformats.org/drawingml/2006/main" xmlns:r="http://schemas.openxmlformats.org/officeDocument/2006/relationships" xmlns:p="http://schemas.openxmlformats.org/presentationml/2006/main">
  <p:tag name="TIMING" val="|0.9"/>
</p:tagLst>
</file>

<file path=ppt/tags/tag12.xml><?xml version="1.0" encoding="utf-8"?>
<p:tagLst xmlns:a="http://schemas.openxmlformats.org/drawingml/2006/main" xmlns:r="http://schemas.openxmlformats.org/officeDocument/2006/relationships" xmlns:p="http://schemas.openxmlformats.org/presentationml/2006/main">
  <p:tag name="TIMING" val="|1.7"/>
</p:tagLst>
</file>

<file path=ppt/tags/tag13.xml><?xml version="1.0" encoding="utf-8"?>
<p:tagLst xmlns:a="http://schemas.openxmlformats.org/drawingml/2006/main" xmlns:r="http://schemas.openxmlformats.org/officeDocument/2006/relationships" xmlns:p="http://schemas.openxmlformats.org/presentationml/2006/main">
  <p:tag name="TIMING" val="|1.3"/>
</p:tagLst>
</file>

<file path=ppt/tags/tag14.xml><?xml version="1.0" encoding="utf-8"?>
<p:tagLst xmlns:a="http://schemas.openxmlformats.org/drawingml/2006/main" xmlns:r="http://schemas.openxmlformats.org/officeDocument/2006/relationships" xmlns:p="http://schemas.openxmlformats.org/presentationml/2006/main">
  <p:tag name="TIMING" val="|1.5"/>
</p:tagLst>
</file>

<file path=ppt/tags/tag15.xml><?xml version="1.0" encoding="utf-8"?>
<p:tagLst xmlns:a="http://schemas.openxmlformats.org/drawingml/2006/main" xmlns:r="http://schemas.openxmlformats.org/officeDocument/2006/relationships" xmlns:p="http://schemas.openxmlformats.org/presentationml/2006/main">
  <p:tag name="TIMING" val="|0.8"/>
</p:tagLst>
</file>

<file path=ppt/tags/tag16.xml><?xml version="1.0" encoding="utf-8"?>
<p:tagLst xmlns:a="http://schemas.openxmlformats.org/drawingml/2006/main" xmlns:r="http://schemas.openxmlformats.org/officeDocument/2006/relationships" xmlns:p="http://schemas.openxmlformats.org/presentationml/2006/main">
  <p:tag name="TIMING" val="|0.8"/>
</p:tagLst>
</file>

<file path=ppt/tags/tag17.xml><?xml version="1.0" encoding="utf-8"?>
<p:tagLst xmlns:a="http://schemas.openxmlformats.org/drawingml/2006/main" xmlns:r="http://schemas.openxmlformats.org/officeDocument/2006/relationships" xmlns:p="http://schemas.openxmlformats.org/presentationml/2006/main">
  <p:tag name="TIMING" val="|0.8"/>
</p:tagLst>
</file>

<file path=ppt/tags/tag18.xml><?xml version="1.0" encoding="utf-8"?>
<p:tagLst xmlns:a="http://schemas.openxmlformats.org/drawingml/2006/main" xmlns:r="http://schemas.openxmlformats.org/officeDocument/2006/relationships" xmlns:p="http://schemas.openxmlformats.org/presentationml/2006/main">
  <p:tag name="TIMING" val="|4|40.2|4.7|9.3"/>
</p:tagLst>
</file>

<file path=ppt/tags/tag19.xml><?xml version="1.0" encoding="utf-8"?>
<p:tagLst xmlns:a="http://schemas.openxmlformats.org/drawingml/2006/main" xmlns:r="http://schemas.openxmlformats.org/officeDocument/2006/relationships" xmlns:p="http://schemas.openxmlformats.org/presentationml/2006/main">
  <p:tag name="TIMING" val="|20.9|7.8|12.2|7.4"/>
</p:tagLst>
</file>

<file path=ppt/tags/tag2.xml><?xml version="1.0" encoding="utf-8"?>
<p:tagLst xmlns:a="http://schemas.openxmlformats.org/drawingml/2006/main" xmlns:r="http://schemas.openxmlformats.org/officeDocument/2006/relationships" xmlns:p="http://schemas.openxmlformats.org/presentationml/2006/main">
  <p:tag name="TIMING" val="|0.6|3.2|3.5|3.6|3.3|3.8|6.7"/>
</p:tagLst>
</file>

<file path=ppt/tags/tag20.xml><?xml version="1.0" encoding="utf-8"?>
<p:tagLst xmlns:a="http://schemas.openxmlformats.org/drawingml/2006/main" xmlns:r="http://schemas.openxmlformats.org/officeDocument/2006/relationships" xmlns:p="http://schemas.openxmlformats.org/presentationml/2006/main">
  <p:tag name="TIMING" val="|1.1"/>
</p:tagLst>
</file>

<file path=ppt/tags/tag21.xml><?xml version="1.0" encoding="utf-8"?>
<p:tagLst xmlns:a="http://schemas.openxmlformats.org/drawingml/2006/main" xmlns:r="http://schemas.openxmlformats.org/officeDocument/2006/relationships" xmlns:p="http://schemas.openxmlformats.org/presentationml/2006/main">
  <p:tag name="TIMING" val="|2.5|13.3|11.5|16.7|11.3|14.9|14.9"/>
</p:tagLst>
</file>

<file path=ppt/tags/tag22.xml><?xml version="1.0" encoding="utf-8"?>
<p:tagLst xmlns:a="http://schemas.openxmlformats.org/drawingml/2006/main" xmlns:r="http://schemas.openxmlformats.org/officeDocument/2006/relationships" xmlns:p="http://schemas.openxmlformats.org/presentationml/2006/main">
  <p:tag name="TIMING" val="|2.2|2.2|1.9|3.8|3.7|5.2|3.5"/>
</p:tagLst>
</file>

<file path=ppt/tags/tag23.xml><?xml version="1.0" encoding="utf-8"?>
<p:tagLst xmlns:a="http://schemas.openxmlformats.org/drawingml/2006/main" xmlns:r="http://schemas.openxmlformats.org/officeDocument/2006/relationships" xmlns:p="http://schemas.openxmlformats.org/presentationml/2006/main">
  <p:tag name="TIMING" val="|1.3"/>
</p:tagLst>
</file>

<file path=ppt/tags/tag24.xml><?xml version="1.0" encoding="utf-8"?>
<p:tagLst xmlns:a="http://schemas.openxmlformats.org/drawingml/2006/main" xmlns:r="http://schemas.openxmlformats.org/officeDocument/2006/relationships" xmlns:p="http://schemas.openxmlformats.org/presentationml/2006/main">
  <p:tag name="TIMING" val="|8.4|3.3|11.9|11.3|11.5|5.9|4.6"/>
</p:tagLst>
</file>

<file path=ppt/tags/tag25.xml><?xml version="1.0" encoding="utf-8"?>
<p:tagLst xmlns:a="http://schemas.openxmlformats.org/drawingml/2006/main" xmlns:r="http://schemas.openxmlformats.org/officeDocument/2006/relationships" xmlns:p="http://schemas.openxmlformats.org/presentationml/2006/main">
  <p:tag name="TIMING" val="|1.1"/>
</p:tagLst>
</file>

<file path=ppt/tags/tag26.xml><?xml version="1.0" encoding="utf-8"?>
<p:tagLst xmlns:a="http://schemas.openxmlformats.org/drawingml/2006/main" xmlns:r="http://schemas.openxmlformats.org/officeDocument/2006/relationships" xmlns:p="http://schemas.openxmlformats.org/presentationml/2006/main">
  <p:tag name="TIMING" val="|6.2|3.6|4.4|5.8"/>
</p:tagLst>
</file>

<file path=ppt/tags/tag27.xml><?xml version="1.0" encoding="utf-8"?>
<p:tagLst xmlns:a="http://schemas.openxmlformats.org/drawingml/2006/main" xmlns:r="http://schemas.openxmlformats.org/officeDocument/2006/relationships" xmlns:p="http://schemas.openxmlformats.org/presentationml/2006/main">
  <p:tag name="TIMING" val="|4"/>
</p:tagLst>
</file>

<file path=ppt/tags/tag28.xml><?xml version="1.0" encoding="utf-8"?>
<p:tagLst xmlns:a="http://schemas.openxmlformats.org/drawingml/2006/main" xmlns:r="http://schemas.openxmlformats.org/officeDocument/2006/relationships" xmlns:p="http://schemas.openxmlformats.org/presentationml/2006/main">
  <p:tag name="TIMING" val="|5.3|18.1|6.8|17.3"/>
</p:tagLst>
</file>

<file path=ppt/tags/tag29.xml><?xml version="1.0" encoding="utf-8"?>
<p:tagLst xmlns:a="http://schemas.openxmlformats.org/drawingml/2006/main" xmlns:r="http://schemas.openxmlformats.org/officeDocument/2006/relationships" xmlns:p="http://schemas.openxmlformats.org/presentationml/2006/main">
  <p:tag name="TIMING" val="|3.9"/>
</p:tagLst>
</file>

<file path=ppt/tags/tag3.xml><?xml version="1.0" encoding="utf-8"?>
<p:tagLst xmlns:a="http://schemas.openxmlformats.org/drawingml/2006/main" xmlns:r="http://schemas.openxmlformats.org/officeDocument/2006/relationships" xmlns:p="http://schemas.openxmlformats.org/presentationml/2006/main">
  <p:tag name="TIMING" val="|0.9|9.6|3.3"/>
</p:tagLst>
</file>

<file path=ppt/tags/tag30.xml><?xml version="1.0" encoding="utf-8"?>
<p:tagLst xmlns:a="http://schemas.openxmlformats.org/drawingml/2006/main" xmlns:r="http://schemas.openxmlformats.org/officeDocument/2006/relationships" xmlns:p="http://schemas.openxmlformats.org/presentationml/2006/main">
  <p:tag name="TIMING" val="|4.8"/>
</p:tagLst>
</file>

<file path=ppt/tags/tag31.xml><?xml version="1.0" encoding="utf-8"?>
<p:tagLst xmlns:a="http://schemas.openxmlformats.org/drawingml/2006/main" xmlns:r="http://schemas.openxmlformats.org/officeDocument/2006/relationships" xmlns:p="http://schemas.openxmlformats.org/presentationml/2006/main">
  <p:tag name="TIMING" val="|1.1"/>
</p:tagLst>
</file>

<file path=ppt/tags/tag32.xml><?xml version="1.0" encoding="utf-8"?>
<p:tagLst xmlns:a="http://schemas.openxmlformats.org/drawingml/2006/main" xmlns:r="http://schemas.openxmlformats.org/officeDocument/2006/relationships" xmlns:p="http://schemas.openxmlformats.org/presentationml/2006/main">
  <p:tag name="TIMING" val="|14.3|1.1|45.2|2.5|2|1.8|1.4"/>
</p:tagLst>
</file>

<file path=ppt/tags/tag33.xml><?xml version="1.0" encoding="utf-8"?>
<p:tagLst xmlns:a="http://schemas.openxmlformats.org/drawingml/2006/main" xmlns:r="http://schemas.openxmlformats.org/officeDocument/2006/relationships" xmlns:p="http://schemas.openxmlformats.org/presentationml/2006/main">
  <p:tag name="TIMING" val="|1"/>
</p:tagLst>
</file>

<file path=ppt/tags/tag34.xml><?xml version="1.0" encoding="utf-8"?>
<p:tagLst xmlns:a="http://schemas.openxmlformats.org/drawingml/2006/main" xmlns:r="http://schemas.openxmlformats.org/officeDocument/2006/relationships" xmlns:p="http://schemas.openxmlformats.org/presentationml/2006/main">
  <p:tag name="TIMING" val="|4.5|1.4|1.7"/>
</p:tagLst>
</file>

<file path=ppt/tags/tag35.xml><?xml version="1.0" encoding="utf-8"?>
<p:tagLst xmlns:a="http://schemas.openxmlformats.org/drawingml/2006/main" xmlns:r="http://schemas.openxmlformats.org/officeDocument/2006/relationships" xmlns:p="http://schemas.openxmlformats.org/presentationml/2006/main">
  <p:tag name="TIMING" val="|0.5"/>
</p:tagLst>
</file>

<file path=ppt/tags/tag36.xml><?xml version="1.0" encoding="utf-8"?>
<p:tagLst xmlns:a="http://schemas.openxmlformats.org/drawingml/2006/main" xmlns:r="http://schemas.openxmlformats.org/officeDocument/2006/relationships" xmlns:p="http://schemas.openxmlformats.org/presentationml/2006/main">
  <p:tag name="TIMING" val="|1"/>
</p:tagLst>
</file>

<file path=ppt/tags/tag4.xml><?xml version="1.0" encoding="utf-8"?>
<p:tagLst xmlns:a="http://schemas.openxmlformats.org/drawingml/2006/main" xmlns:r="http://schemas.openxmlformats.org/officeDocument/2006/relationships" xmlns:p="http://schemas.openxmlformats.org/presentationml/2006/main">
  <p:tag name="TIMING" val="|0.9|15.4|21.5|8.1|16.9|7.1|1.4"/>
</p:tagLst>
</file>

<file path=ppt/tags/tag5.xml><?xml version="1.0" encoding="utf-8"?>
<p:tagLst xmlns:a="http://schemas.openxmlformats.org/drawingml/2006/main" xmlns:r="http://schemas.openxmlformats.org/officeDocument/2006/relationships" xmlns:p="http://schemas.openxmlformats.org/presentationml/2006/main">
  <p:tag name="TIMING" val="|1.5"/>
</p:tagLst>
</file>

<file path=ppt/tags/tag6.xml><?xml version="1.0" encoding="utf-8"?>
<p:tagLst xmlns:a="http://schemas.openxmlformats.org/drawingml/2006/main" xmlns:r="http://schemas.openxmlformats.org/officeDocument/2006/relationships" xmlns:p="http://schemas.openxmlformats.org/presentationml/2006/main">
  <p:tag name="TIMING" val="|0.9"/>
</p:tagLst>
</file>

<file path=ppt/tags/tag7.xml><?xml version="1.0" encoding="utf-8"?>
<p:tagLst xmlns:a="http://schemas.openxmlformats.org/drawingml/2006/main" xmlns:r="http://schemas.openxmlformats.org/officeDocument/2006/relationships" xmlns:p="http://schemas.openxmlformats.org/presentationml/2006/main">
  <p:tag name="TIMING" val="|0.7"/>
</p:tagLst>
</file>

<file path=ppt/tags/tag8.xml><?xml version="1.0" encoding="utf-8"?>
<p:tagLst xmlns:a="http://schemas.openxmlformats.org/drawingml/2006/main" xmlns:r="http://schemas.openxmlformats.org/officeDocument/2006/relationships" xmlns:p="http://schemas.openxmlformats.org/presentationml/2006/main">
  <p:tag name="TIMING" val="|1"/>
</p:tagLst>
</file>

<file path=ppt/tags/tag9.xml><?xml version="1.0" encoding="utf-8"?>
<p:tagLst xmlns:a="http://schemas.openxmlformats.org/drawingml/2006/main" xmlns:r="http://schemas.openxmlformats.org/officeDocument/2006/relationships" xmlns:p="http://schemas.openxmlformats.org/presentationml/2006/main">
  <p:tag name="TIMING" val="|0.9"/>
</p:tagLst>
</file>

<file path=ppt/theme/theme1.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12271</TotalTime>
  <Words>6600</Words>
  <Application>Microsoft Office PowerPoint</Application>
  <PresentationFormat>On-screen Show (16:9)</PresentationFormat>
  <Paragraphs>299</Paragraphs>
  <Slides>40</Slides>
  <Notes>40</Notes>
  <HiddenSlides>0</HiddenSlides>
  <MMClips>36</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40</vt:i4>
      </vt:variant>
    </vt:vector>
  </HeadingPairs>
  <TitlesOfParts>
    <vt:vector size="49" baseType="lpstr">
      <vt:lpstr>Open Sans</vt:lpstr>
      <vt:lpstr>Merriweather</vt:lpstr>
      <vt:lpstr>Vidaloka</vt:lpstr>
      <vt:lpstr>Merriweather Light</vt:lpstr>
      <vt:lpstr>Crimson Text</vt:lpstr>
      <vt:lpstr>Arial</vt:lpstr>
      <vt:lpstr>Montserrat</vt:lpstr>
      <vt:lpstr>Vijaya</vt:lpstr>
      <vt:lpstr>Minimalist Business Slides XL by Slidesgo</vt:lpstr>
      <vt:lpstr>GPS-Spoofing in Aviation</vt:lpstr>
      <vt:lpstr>Research Problem</vt:lpstr>
      <vt:lpstr>Artefact</vt:lpstr>
      <vt:lpstr>Current Threats</vt:lpstr>
      <vt:lpstr>Research Problem</vt:lpstr>
      <vt:lpstr>PowerPoint Presentation</vt:lpstr>
      <vt:lpstr>—Todd Humphreys</vt:lpstr>
      <vt:lpstr>—Patrick Veillette</vt:lpstr>
      <vt:lpstr>Reported Attacks</vt:lpstr>
      <vt:lpstr>12,840</vt:lpstr>
      <vt:lpstr>Solution?</vt:lpstr>
      <vt:lpstr>How can GPS-Spoofing be prevented?</vt:lpstr>
      <vt:lpstr>How can GPS-Spoofing be mitigated?</vt:lpstr>
      <vt:lpstr>How can GPS-Spoofing be mitigated inexpensively?</vt:lpstr>
      <vt:lpstr>Research Question</vt:lpstr>
      <vt:lpstr>Where are we? Experimenting how inexpensive technology can mitigate GPS-Spoofing.</vt:lpstr>
      <vt:lpstr>Aims &amp; Objectives</vt:lpstr>
      <vt:lpstr>Aims</vt:lpstr>
      <vt:lpstr>Objectives</vt:lpstr>
      <vt:lpstr>Key Literature &amp; Sources</vt:lpstr>
      <vt:lpstr>Sources</vt:lpstr>
      <vt:lpstr>Key Literature</vt:lpstr>
      <vt:lpstr>Research Design</vt:lpstr>
      <vt:lpstr>Research Methods</vt:lpstr>
      <vt:lpstr>Research Methodology</vt:lpstr>
      <vt:lpstr>Research Methodology</vt:lpstr>
      <vt:lpstr>Ethical Considerations &amp; Risk Assessment</vt:lpstr>
      <vt:lpstr>Ethical Considerations</vt:lpstr>
      <vt:lpstr>Risk Assessment</vt:lpstr>
      <vt:lpstr>Risk Assessment</vt:lpstr>
      <vt:lpstr>Artefact</vt:lpstr>
      <vt:lpstr>Artefact</vt:lpstr>
      <vt:lpstr>Proposed Activities &amp; Timeline</vt:lpstr>
      <vt:lpstr>Proposed Activities</vt:lpstr>
      <vt:lpstr>PowerPoint Presentation</vt:lpstr>
      <vt:lpstr>Thank You!</vt:lpstr>
      <vt:lpstr>References</vt:lpstr>
      <vt:lpstr>References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SEO &amp; Marketing Icons</dc:title>
  <cp:lastModifiedBy>Michael Sammueller</cp:lastModifiedBy>
  <cp:revision>140</cp:revision>
  <dcterms:modified xsi:type="dcterms:W3CDTF">2024-05-18T07:43:43Z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b4fa9d8-a7d3-46e5-94a8-b74d3a08947e_Enabled">
    <vt:lpwstr>true</vt:lpwstr>
  </property>
  <property fmtid="{D5CDD505-2E9C-101B-9397-08002B2CF9AE}" pid="3" name="MSIP_Label_eb4fa9d8-a7d3-46e5-94a8-b74d3a08947e_SetDate">
    <vt:lpwstr>2024-05-01T11:10:39Z</vt:lpwstr>
  </property>
  <property fmtid="{D5CDD505-2E9C-101B-9397-08002B2CF9AE}" pid="4" name="MSIP_Label_eb4fa9d8-a7d3-46e5-94a8-b74d3a08947e_Method">
    <vt:lpwstr>Privileged</vt:lpwstr>
  </property>
  <property fmtid="{D5CDD505-2E9C-101B-9397-08002B2CF9AE}" pid="5" name="MSIP_Label_eb4fa9d8-a7d3-46e5-94a8-b74d3a08947e_Name">
    <vt:lpwstr>defa4170-0d19-0005-0000-bc88714345d2</vt:lpwstr>
  </property>
  <property fmtid="{D5CDD505-2E9C-101B-9397-08002B2CF9AE}" pid="6" name="MSIP_Label_eb4fa9d8-a7d3-46e5-94a8-b74d3a08947e_SiteId">
    <vt:lpwstr>5b4ea122-3ffa-4b3e-84d6-36e8f05e4c84</vt:lpwstr>
  </property>
  <property fmtid="{D5CDD505-2E9C-101B-9397-08002B2CF9AE}" pid="7" name="MSIP_Label_eb4fa9d8-a7d3-46e5-94a8-b74d3a08947e_ActionId">
    <vt:lpwstr>c165303f-a269-4034-91ae-53fb94460ea5</vt:lpwstr>
  </property>
  <property fmtid="{D5CDD505-2E9C-101B-9397-08002B2CF9AE}" pid="8" name="MSIP_Label_eb4fa9d8-a7d3-46e5-94a8-b74d3a08947e_ContentBits">
    <vt:lpwstr>0</vt:lpwstr>
  </property>
</Properties>
</file>

<file path=docProps/thumbnail.jpeg>
</file>